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66" r:id="rId6"/>
    <p:sldId id="267" r:id="rId7"/>
    <p:sldId id="263" r:id="rId8"/>
    <p:sldId id="277" r:id="rId9"/>
    <p:sldId id="286" r:id="rId10"/>
    <p:sldId id="278" r:id="rId11"/>
    <p:sldId id="288" r:id="rId12"/>
    <p:sldId id="280" r:id="rId13"/>
    <p:sldId id="281" r:id="rId14"/>
    <p:sldId id="282" r:id="rId15"/>
    <p:sldId id="289" r:id="rId16"/>
    <p:sldId id="291" r:id="rId17"/>
    <p:sldId id="292" r:id="rId18"/>
    <p:sldId id="275" r:id="rId19"/>
    <p:sldId id="276"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CD7"/>
    <a:srgbClr val="E2CDD7"/>
    <a:srgbClr val="4A41C5"/>
    <a:srgbClr val="37997B"/>
    <a:srgbClr val="17B4DF"/>
    <a:srgbClr val="20BECC"/>
    <a:srgbClr val="29BAB4"/>
    <a:srgbClr val="30A99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BAD592-486E-4709-83CD-FF8E8D643800}" v="3" dt="2023-01-10T21:57:05.460"/>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598" autoAdjust="0"/>
  </p:normalViewPr>
  <p:slideViewPr>
    <p:cSldViewPr snapToGrid="0">
      <p:cViewPr varScale="1">
        <p:scale>
          <a:sx n="56" d="100"/>
          <a:sy n="56" d="100"/>
        </p:scale>
        <p:origin x="102" y="75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Ellingson" userId="fe87b61eb0a10387" providerId="LiveId" clId="{84BAD592-486E-4709-83CD-FF8E8D643800}"/>
    <pc:docChg chg="custSel addSld delSld modSld">
      <pc:chgData name="Stephen Ellingson" userId="fe87b61eb0a10387" providerId="LiveId" clId="{84BAD592-486E-4709-83CD-FF8E8D643800}" dt="2023-01-10T22:19:28.662" v="20" actId="2696"/>
      <pc:docMkLst>
        <pc:docMk/>
      </pc:docMkLst>
      <pc:sldChg chg="addSp delSp modSp">
        <pc:chgData name="Stephen Ellingson" userId="fe87b61eb0a10387" providerId="LiveId" clId="{84BAD592-486E-4709-83CD-FF8E8D643800}" dt="2023-01-10T21:57:00.483" v="1"/>
        <pc:sldMkLst>
          <pc:docMk/>
          <pc:sldMk cId="2720718388" sldId="256"/>
        </pc:sldMkLst>
        <pc:picChg chg="add del mod">
          <ac:chgData name="Stephen Ellingson" userId="fe87b61eb0a10387" providerId="LiveId" clId="{84BAD592-486E-4709-83CD-FF8E8D643800}" dt="2023-01-10T21:57:00.483" v="1"/>
          <ac:picMkLst>
            <pc:docMk/>
            <pc:sldMk cId="2720718388" sldId="256"/>
            <ac:picMk id="2" creationId="{38DE3942-0904-DA85-DFE7-05C82F26A757}"/>
          </ac:picMkLst>
        </pc:picChg>
      </pc:sldChg>
      <pc:sldChg chg="addSp delSp modSp add del mod setBg delDesignElem">
        <pc:chgData name="Stephen Ellingson" userId="fe87b61eb0a10387" providerId="LiveId" clId="{84BAD592-486E-4709-83CD-FF8E8D643800}" dt="2023-01-10T22:19:28.662" v="20" actId="2696"/>
        <pc:sldMkLst>
          <pc:docMk/>
          <pc:sldMk cId="1318748750" sldId="293"/>
        </pc:sldMkLst>
        <pc:spChg chg="add del mod">
          <ac:chgData name="Stephen Ellingson" userId="fe87b61eb0a10387" providerId="LiveId" clId="{84BAD592-486E-4709-83CD-FF8E8D643800}" dt="2023-01-10T21:57:12.179" v="5" actId="21"/>
          <ac:spMkLst>
            <pc:docMk/>
            <pc:sldMk cId="1318748750" sldId="293"/>
            <ac:spMk id="3" creationId="{2592A400-D06C-71DF-99B6-60028CEA5FEB}"/>
          </ac:spMkLst>
        </pc:spChg>
        <pc:spChg chg="add del mod">
          <ac:chgData name="Stephen Ellingson" userId="fe87b61eb0a10387" providerId="LiveId" clId="{84BAD592-486E-4709-83CD-FF8E8D643800}" dt="2023-01-10T21:57:19.360" v="8" actId="21"/>
          <ac:spMkLst>
            <pc:docMk/>
            <pc:sldMk cId="1318748750" sldId="293"/>
            <ac:spMk id="6" creationId="{8F330C43-98BD-84AC-A780-BD6C912334BA}"/>
          </ac:spMkLst>
        </pc:spChg>
        <pc:spChg chg="del">
          <ac:chgData name="Stephen Ellingson" userId="fe87b61eb0a10387" providerId="LiveId" clId="{84BAD592-486E-4709-83CD-FF8E8D643800}" dt="2023-01-10T21:57:10.491" v="4" actId="21"/>
          <ac:spMkLst>
            <pc:docMk/>
            <pc:sldMk cId="1318748750" sldId="293"/>
            <ac:spMk id="7" creationId="{98D150CF-F888-48EA-89E8-311ED5E9161B}"/>
          </ac:spMkLst>
        </pc:spChg>
        <pc:spChg chg="del mod">
          <ac:chgData name="Stephen Ellingson" userId="fe87b61eb0a10387" providerId="LiveId" clId="{84BAD592-486E-4709-83CD-FF8E8D643800}" dt="2023-01-10T21:57:18.182" v="7" actId="21"/>
          <ac:spMkLst>
            <pc:docMk/>
            <pc:sldMk cId="1318748750" sldId="293"/>
            <ac:spMk id="8" creationId="{6BBE0348-1527-4055-BA8A-E2754222743D}"/>
          </ac:spMkLst>
        </pc:spChg>
        <pc:spChg chg="add mod ord">
          <ac:chgData name="Stephen Ellingson" userId="fe87b61eb0a10387" providerId="LiveId" clId="{84BAD592-486E-4709-83CD-FF8E8D643800}" dt="2023-01-10T21:58:13.345" v="15" actId="208"/>
          <ac:spMkLst>
            <pc:docMk/>
            <pc:sldMk cId="1318748750" sldId="293"/>
            <ac:spMk id="9" creationId="{6E7AF41D-1047-7D48-82A7-7A70569F9C28}"/>
          </ac:spMkLst>
        </pc:spChg>
        <pc:spChg chg="del">
          <ac:chgData name="Stephen Ellingson" userId="fe87b61eb0a10387" providerId="LiveId" clId="{84BAD592-486E-4709-83CD-FF8E8D643800}" dt="2023-01-10T21:57:05.460" v="3"/>
          <ac:spMkLst>
            <pc:docMk/>
            <pc:sldMk cId="1318748750" sldId="293"/>
            <ac:spMk id="13" creationId="{E39055A8-6754-4F27-8010-BF142982DD03}"/>
          </ac:spMkLst>
        </pc:spChg>
        <pc:spChg chg="del">
          <ac:chgData name="Stephen Ellingson" userId="fe87b61eb0a10387" providerId="LiveId" clId="{84BAD592-486E-4709-83CD-FF8E8D643800}" dt="2023-01-10T21:57:05.460" v="3"/>
          <ac:spMkLst>
            <pc:docMk/>
            <pc:sldMk cId="1318748750" sldId="293"/>
            <ac:spMk id="15" creationId="{7CAA9933-4D8C-4741-9B88-8B6BFC34B939}"/>
          </ac:spMkLst>
        </pc:spChg>
        <pc:spChg chg="del">
          <ac:chgData name="Stephen Ellingson" userId="fe87b61eb0a10387" providerId="LiveId" clId="{84BAD592-486E-4709-83CD-FF8E8D643800}" dt="2023-01-10T21:57:05.460" v="3"/>
          <ac:spMkLst>
            <pc:docMk/>
            <pc:sldMk cId="1318748750" sldId="293"/>
            <ac:spMk id="17" creationId="{E22FB203-CB3A-4E5E-86C7-7DFAD8310964}"/>
          </ac:spMkLst>
        </pc:spChg>
        <pc:picChg chg="mod modCrop">
          <ac:chgData name="Stephen Ellingson" userId="fe87b61eb0a10387" providerId="LiveId" clId="{84BAD592-486E-4709-83CD-FF8E8D643800}" dt="2023-01-10T21:59:35.360" v="19" actId="1076"/>
          <ac:picMkLst>
            <pc:docMk/>
            <pc:sldMk cId="1318748750" sldId="293"/>
            <ac:picMk id="5" creationId="{A33E67C0-6C95-48DB-97CC-8CE8D36C05F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1/10/2023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55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95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85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797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www.vecteezy.com/vector-art/204905-arrow-moving-upward-leadership-business-concept-design" TargetMode="External"/><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datascienceportfol.io/stephenellingson" TargetMode="External"/><Relationship Id="rId2" Type="http://schemas.openxmlformats.org/officeDocument/2006/relationships/hyperlink" Target="mailto:stephen.ellingson1@gmail.com" TargetMode="External"/><Relationship Id="rId1" Type="http://schemas.openxmlformats.org/officeDocument/2006/relationships/slideLayout" Target="../slideLayouts/slideLayout4.xml"/><Relationship Id="rId6" Type="http://schemas.openxmlformats.org/officeDocument/2006/relationships/hyperlink" Target="https://github.com/s-ellingson/Text-Spam-Classification-Project/blob/main/Text%20Spam%20Identification.ipynb" TargetMode="External"/><Relationship Id="rId5" Type="http://schemas.openxmlformats.org/officeDocument/2006/relationships/hyperlink" Target="https://www.linkedin.com/in/stephen-ellingson/" TargetMode="External"/><Relationship Id="rId4" Type="http://schemas.openxmlformats.org/officeDocument/2006/relationships/hyperlink" Target="https://github.com/s-ellingson?tab=repositories"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kaggle.com/datasets/datatattle/email-classification-nlp?select=SMS_train.csv" TargetMode="External"/><Relationship Id="rId3" Type="http://schemas.openxmlformats.org/officeDocument/2006/relationships/hyperlink" Target="https://towardsdatascience.com/understanding-nlp-word-embeddings-text-vectorization-1a23744f7223#:~:text=Word%20Embeddings%20or%20Word%20vectorization,into%20numbers%20are%20called%20Vectorization." TargetMode="External"/><Relationship Id="rId7" Type="http://schemas.openxmlformats.org/officeDocument/2006/relationships/hyperlink" Target="https://medium.com/@kaushalsharma880/why-harmonic-mean-is-used-to-calculate-f1-measure-48a9b4efda60" TargetMode="External"/><Relationship Id="rId2" Type="http://schemas.openxmlformats.org/officeDocument/2006/relationships/hyperlink" Target="https://www.slicktext.com/blog/2022/10/17-spam-text-statisitics-for-2022/#:~:text=Spam%20calls%20decreased%20by%2050,87%2C850%2C585%2C036%20spam%20texts%20sent%20vs." TargetMode="External"/><Relationship Id="rId1" Type="http://schemas.openxmlformats.org/officeDocument/2006/relationships/slideLayout" Target="../slideLayouts/slideLayout9.xml"/><Relationship Id="rId6" Type="http://schemas.openxmlformats.org/officeDocument/2006/relationships/hyperlink" Target="https://en.wikipedia.org/wiki/Statistical_classification#Algorithms" TargetMode="External"/><Relationship Id="rId5" Type="http://schemas.openxmlformats.org/officeDocument/2006/relationships/hyperlink" Target="https://www.researchgate.net/publication/313247648_Symbolic_Distributed_and_Distributional_Representations_for_Natural_Language_Processing_in_the_Era_of_Deep_Learning_A_Survey" TargetMode="External"/><Relationship Id="rId4" Type="http://schemas.openxmlformats.org/officeDocument/2006/relationships/hyperlink" Target="https://towardsdatascience.com/nlp-101-word2vec-skip-gram-and-cbow-93512ee2431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7CAA9933-4D8C-4741-9B88-8B6BFC34B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2FB203-CB3A-4E5E-86C7-7DFAD8310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vert="horz" lIns="91440" tIns="45720" rIns="91440" bIns="45720" rtlCol="0" anchor="t">
            <a:normAutofit/>
          </a:bodyPr>
          <a:lstStyle/>
          <a:p>
            <a:r>
              <a:rPr lang="en-US" sz="8000" b="1" kern="1200" spc="-40" baseline="0" dirty="0">
                <a:solidFill>
                  <a:srgbClr val="FFFFFF"/>
                </a:solidFill>
                <a:latin typeface="+mj-lt"/>
                <a:ea typeface="+mj-ea"/>
                <a:cs typeface="+mj-cs"/>
              </a:rPr>
              <a:t>Spam Classification </a:t>
            </a:r>
            <a:br>
              <a:rPr lang="en-US" sz="5500" b="1" kern="1200" spc="-40" baseline="0" dirty="0">
                <a:solidFill>
                  <a:srgbClr val="FFFFFF"/>
                </a:solidFill>
                <a:latin typeface="+mj-lt"/>
                <a:ea typeface="+mj-ea"/>
                <a:cs typeface="+mj-cs"/>
              </a:rPr>
            </a:br>
            <a:r>
              <a:rPr lang="en-US" sz="2340" b="1" kern="1200" spc="-40" baseline="0" dirty="0">
                <a:solidFill>
                  <a:srgbClr val="FFFFFF"/>
                </a:solidFill>
                <a:latin typeface="+mj-lt"/>
                <a:ea typeface="+mj-ea"/>
                <a:cs typeface="+mj-cs"/>
              </a:rPr>
              <a:t>with Word2Vec and Machine Learning Models</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vert="horz" lIns="91440" tIns="45720" rIns="91440" bIns="45720" rtlCol="0" anchor="b">
            <a:normAutofit/>
          </a:bodyPr>
          <a:lstStyle/>
          <a:p>
            <a:pPr>
              <a:lnSpc>
                <a:spcPct val="100000"/>
              </a:lnSpc>
            </a:pPr>
            <a:r>
              <a:rPr lang="en-US" sz="2600" b="1" kern="1200" spc="-20" baseline="0" dirty="0">
                <a:solidFill>
                  <a:srgbClr val="FFFFFF"/>
                </a:solidFill>
                <a:latin typeface="+mn-lt"/>
                <a:ea typeface="+mn-ea"/>
                <a:cs typeface="+mn-cs"/>
              </a:rPr>
              <a:t>Stephen Ellingson</a:t>
            </a:r>
          </a:p>
          <a:p>
            <a:pPr>
              <a:lnSpc>
                <a:spcPct val="100000"/>
              </a:lnSpc>
            </a:pPr>
            <a:r>
              <a:rPr lang="en-US" sz="1600" b="1" kern="1200" spc="-20" baseline="0" dirty="0">
                <a:solidFill>
                  <a:srgbClr val="FFFFFF"/>
                </a:solidFill>
                <a:latin typeface="+mn-lt"/>
                <a:ea typeface="+mn-ea"/>
                <a:cs typeface="+mn-cs"/>
              </a:rPr>
              <a:t>MS Analytics Student @ Georgia Tech</a:t>
            </a:r>
          </a:p>
        </p:txBody>
      </p:sp>
      <p:pic>
        <p:nvPicPr>
          <p:cNvPr id="5" name="Picture Placeholder 4" descr="Mobile phone and text message bubbles">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rotWithShape="1">
          <a:blip r:embed="rId2"/>
          <a:srcRect l="31184" t="-1" r="27602" b="-1"/>
          <a:stretch/>
        </p:blipFill>
        <p:spPr>
          <a:xfrm>
            <a:off x="7970109" y="10"/>
            <a:ext cx="4234332" cy="6857990"/>
          </a:xfrm>
          <a:prstGeom prst="rect">
            <a:avLst/>
          </a:prstGeo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40C1B700-F4EB-3F02-715F-A752CFB79AE8}"/>
              </a:ext>
            </a:extLst>
          </p:cNvPr>
          <p:cNvSpPr/>
          <p:nvPr/>
        </p:nvSpPr>
        <p:spPr>
          <a:xfrm>
            <a:off x="10331016" y="2217828"/>
            <a:ext cx="1122731" cy="1122731"/>
          </a:xfrm>
          <a:prstGeom prst="ellipse">
            <a:avLst/>
          </a:prstGeom>
          <a:solidFill>
            <a:schemeClr val="tx2">
              <a:lumMod val="50000"/>
              <a:lumOff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105A9D3-0E75-802F-A24D-B3B6FE4DC178}"/>
              </a:ext>
            </a:extLst>
          </p:cNvPr>
          <p:cNvSpPr/>
          <p:nvPr/>
        </p:nvSpPr>
        <p:spPr>
          <a:xfrm>
            <a:off x="8412464" y="2217828"/>
            <a:ext cx="1122731" cy="1122731"/>
          </a:xfrm>
          <a:prstGeom prst="ellipse">
            <a:avLst/>
          </a:prstGeom>
          <a:solidFill>
            <a:srgbClr val="17B4D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F2E87BB-1C04-1994-73DD-EEA519293C11}"/>
              </a:ext>
            </a:extLst>
          </p:cNvPr>
          <p:cNvSpPr/>
          <p:nvPr/>
        </p:nvSpPr>
        <p:spPr>
          <a:xfrm>
            <a:off x="6493911" y="2217828"/>
            <a:ext cx="1122731" cy="1122731"/>
          </a:xfrm>
          <a:prstGeom prst="ellipse">
            <a:avLst/>
          </a:prstGeom>
          <a:solidFill>
            <a:srgbClr val="20BE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BD624F-C4F1-6148-2F36-2E3ED038BABA}"/>
              </a:ext>
            </a:extLst>
          </p:cNvPr>
          <p:cNvSpPr/>
          <p:nvPr/>
        </p:nvSpPr>
        <p:spPr>
          <a:xfrm>
            <a:off x="4575336" y="2217828"/>
            <a:ext cx="1122731" cy="1122731"/>
          </a:xfrm>
          <a:prstGeom prst="ellipse">
            <a:avLst/>
          </a:prstGeom>
          <a:solidFill>
            <a:srgbClr val="29BAB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E18AA14-89CD-BCDC-9E63-3452EC0A31CF}"/>
              </a:ext>
            </a:extLst>
          </p:cNvPr>
          <p:cNvSpPr/>
          <p:nvPr/>
        </p:nvSpPr>
        <p:spPr>
          <a:xfrm>
            <a:off x="2656805" y="2217828"/>
            <a:ext cx="1122731" cy="1122731"/>
          </a:xfrm>
          <a:prstGeom prst="ellipse">
            <a:avLst/>
          </a:prstGeom>
          <a:solidFill>
            <a:srgbClr val="30A99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5BCA9F-2260-168A-A167-6613D124D085}"/>
              </a:ext>
            </a:extLst>
          </p:cNvPr>
          <p:cNvSpPr/>
          <p:nvPr/>
        </p:nvSpPr>
        <p:spPr>
          <a:xfrm>
            <a:off x="738252" y="2217828"/>
            <a:ext cx="1122731" cy="1122731"/>
          </a:xfrm>
          <a:prstGeom prst="ellipse">
            <a:avLst/>
          </a:prstGeom>
          <a:solidFill>
            <a:srgbClr val="37997B"/>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FECF2EB-BD52-A537-1EF3-380356E49539}"/>
              </a:ext>
            </a:extLst>
          </p:cNvPr>
          <p:cNvSpPr/>
          <p:nvPr/>
        </p:nvSpPr>
        <p:spPr>
          <a:xfrm>
            <a:off x="1081216" y="2539006"/>
            <a:ext cx="420130" cy="499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p:txBody>
          <a:bodyPr>
            <a:normAutofit fontScale="90000"/>
          </a:bodyPr>
          <a:lstStyle/>
          <a:p>
            <a:r>
              <a:rPr lang="en-US" dirty="0"/>
              <a:t>Project Pipeline</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10</a:t>
            </a:fld>
            <a:endParaRPr lang="en-US" noProof="0" dirty="0"/>
          </a:p>
        </p:txBody>
      </p:sp>
      <p:sp>
        <p:nvSpPr>
          <p:cNvPr id="7" name="Content Placeholder 18">
            <a:extLst>
              <a:ext uri="{FF2B5EF4-FFF2-40B4-BE49-F238E27FC236}">
                <a16:creationId xmlns:a16="http://schemas.microsoft.com/office/drawing/2014/main" id="{833A4F0F-B566-7BF0-B52E-480CD6D7440A}"/>
              </a:ext>
            </a:extLst>
          </p:cNvPr>
          <p:cNvSpPr>
            <a:spLocks noGrp="1"/>
          </p:cNvSpPr>
          <p:nvPr>
            <p:ph sz="quarter" idx="14"/>
          </p:nvPr>
        </p:nvSpPr>
        <p:spPr>
          <a:xfrm>
            <a:off x="254784" y="3709054"/>
            <a:ext cx="2011680" cy="2572100"/>
          </a:xfrm>
        </p:spPr>
        <p:txBody>
          <a:bodyPr>
            <a:normAutofit/>
          </a:bodyPr>
          <a:lstStyle/>
          <a:p>
            <a:pPr marL="0" indent="0" algn="ctr">
              <a:buNone/>
            </a:pPr>
            <a:r>
              <a:rPr lang="en-US" sz="1800" b="1" dirty="0"/>
              <a:t>Data        Gathering</a:t>
            </a:r>
            <a:endParaRPr lang="en-US" sz="900" b="1" dirty="0"/>
          </a:p>
          <a:p>
            <a:pPr>
              <a:buFont typeface="Wingdings" panose="05000000000000000000" pitchFamily="2" charset="2"/>
              <a:buChar char="q"/>
            </a:pPr>
            <a:r>
              <a:rPr lang="en-US" sz="1000" dirty="0"/>
              <a:t>Test and train sets were found through a publicly available dataset from Kaggle which contained labeled SMS messages.</a:t>
            </a:r>
          </a:p>
        </p:txBody>
      </p:sp>
      <p:sp>
        <p:nvSpPr>
          <p:cNvPr id="8" name="Content Placeholder 18">
            <a:extLst>
              <a:ext uri="{FF2B5EF4-FFF2-40B4-BE49-F238E27FC236}">
                <a16:creationId xmlns:a16="http://schemas.microsoft.com/office/drawing/2014/main" id="{73D53D6F-BD72-429C-1BA5-9FEA868E6252}"/>
              </a:ext>
            </a:extLst>
          </p:cNvPr>
          <p:cNvSpPr txBox="1">
            <a:spLocks/>
          </p:cNvSpPr>
          <p:nvPr/>
        </p:nvSpPr>
        <p:spPr>
          <a:xfrm>
            <a:off x="2171987" y="3709053"/>
            <a:ext cx="2011680" cy="257210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900" b="1" dirty="0"/>
              <a:t>Data Preprocessing</a:t>
            </a:r>
          </a:p>
          <a:p>
            <a:pPr>
              <a:buFont typeface="Wingdings" panose="05000000000000000000" pitchFamily="2" charset="2"/>
              <a:buChar char="q"/>
            </a:pPr>
            <a:r>
              <a:rPr lang="en-US" sz="1000" dirty="0"/>
              <a:t>Conversion to lowercase</a:t>
            </a:r>
          </a:p>
          <a:p>
            <a:pPr>
              <a:buFont typeface="Wingdings" panose="05000000000000000000" pitchFamily="2" charset="2"/>
              <a:buChar char="q"/>
            </a:pPr>
            <a:r>
              <a:rPr lang="en-US" sz="1000" dirty="0"/>
              <a:t>Removal of stop words, punctuation, and whitespace</a:t>
            </a:r>
          </a:p>
          <a:p>
            <a:pPr>
              <a:buFont typeface="Wingdings" panose="05000000000000000000" pitchFamily="2" charset="2"/>
              <a:buChar char="q"/>
            </a:pPr>
            <a:r>
              <a:rPr lang="en-US" sz="1000" dirty="0"/>
              <a:t>Lemmatization</a:t>
            </a:r>
          </a:p>
          <a:p>
            <a:pPr>
              <a:buFont typeface="Wingdings" panose="05000000000000000000" pitchFamily="2" charset="2"/>
              <a:buChar char="q"/>
            </a:pPr>
            <a:r>
              <a:rPr lang="en-US" sz="1000" dirty="0"/>
              <a:t>Tokenization</a:t>
            </a:r>
          </a:p>
        </p:txBody>
      </p:sp>
      <p:sp>
        <p:nvSpPr>
          <p:cNvPr id="9" name="Content Placeholder 18">
            <a:extLst>
              <a:ext uri="{FF2B5EF4-FFF2-40B4-BE49-F238E27FC236}">
                <a16:creationId xmlns:a16="http://schemas.microsoft.com/office/drawing/2014/main" id="{9547F290-6872-0956-7217-88A6E1D443F8}"/>
              </a:ext>
            </a:extLst>
          </p:cNvPr>
          <p:cNvSpPr txBox="1">
            <a:spLocks/>
          </p:cNvSpPr>
          <p:nvPr/>
        </p:nvSpPr>
        <p:spPr>
          <a:xfrm>
            <a:off x="4089190" y="3709053"/>
            <a:ext cx="2011680" cy="2572102"/>
          </a:xfrm>
          <a:prstGeom prst="rect">
            <a:avLst/>
          </a:prstGeom>
        </p:spPr>
        <p:txBody>
          <a:bodyPr vert="horz" lIns="91440" tIns="45720" rIns="91440" bIns="45720" rtlCol="0">
            <a:normAutofit/>
          </a:bodyPr>
          <a:lstStyle>
            <a:lvl1pPr indent="0">
              <a:lnSpc>
                <a:spcPct val="110000"/>
              </a:lnSpc>
              <a:spcBef>
                <a:spcPts val="1000"/>
              </a:spcBef>
              <a:buFont typeface="Arial" panose="020B0604020202020204" pitchFamily="34" charset="0"/>
              <a:buNone/>
              <a:defRPr spc="-20" baseline="0"/>
            </a:lvl1pPr>
            <a:lvl2pPr marL="685800" indent="-228600">
              <a:lnSpc>
                <a:spcPct val="110000"/>
              </a:lnSpc>
              <a:spcBef>
                <a:spcPts val="500"/>
              </a:spcBef>
              <a:buFont typeface="Arial" panose="020B0604020202020204" pitchFamily="34" charset="0"/>
              <a:buChar char="•"/>
              <a:defRPr sz="2000" spc="-20" baseline="0"/>
            </a:lvl2pPr>
            <a:lvl3pPr marL="1143000" indent="-228600">
              <a:lnSpc>
                <a:spcPct val="110000"/>
              </a:lnSpc>
              <a:spcBef>
                <a:spcPts val="500"/>
              </a:spcBef>
              <a:buFont typeface="Arial" panose="020B0604020202020204" pitchFamily="34" charset="0"/>
              <a:buChar char="•"/>
              <a:defRPr spc="-20" baseline="0"/>
            </a:lvl3pPr>
            <a:lvl4pPr marL="1600200" indent="-228600">
              <a:lnSpc>
                <a:spcPct val="110000"/>
              </a:lnSpc>
              <a:spcBef>
                <a:spcPts val="500"/>
              </a:spcBef>
              <a:buFont typeface="Arial" panose="020B0604020202020204" pitchFamily="34" charset="0"/>
              <a:buChar char="•"/>
              <a:defRPr sz="1600" spc="-20" baseline="0"/>
            </a:lvl4pPr>
            <a:lvl5pPr marL="2057400" indent="-228600">
              <a:lnSpc>
                <a:spcPct val="110000"/>
              </a:lnSpc>
              <a:spcBef>
                <a:spcPts val="500"/>
              </a:spcBef>
              <a:buFont typeface="Arial" panose="020B0604020202020204" pitchFamily="34" charset="0"/>
              <a:buChar char="•"/>
              <a:defRPr sz="1600" spc="-2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b="1" dirty="0"/>
              <a:t>Word Vectorization</a:t>
            </a:r>
          </a:p>
          <a:p>
            <a:pPr marL="285750" indent="-285750">
              <a:buFont typeface="Wingdings" panose="05000000000000000000" pitchFamily="2" charset="2"/>
              <a:buChar char="q"/>
            </a:pPr>
            <a:r>
              <a:rPr lang="en-US" sz="1000" dirty="0"/>
              <a:t>Used Word2Vec CBOW method to train model and find word embeddings</a:t>
            </a:r>
          </a:p>
          <a:p>
            <a:pPr marL="285750" indent="-285750">
              <a:buFont typeface="Wingdings" panose="05000000000000000000" pitchFamily="2" charset="2"/>
              <a:buChar char="q"/>
            </a:pPr>
            <a:r>
              <a:rPr lang="en-US" sz="1000" dirty="0"/>
              <a:t>Defined message vectors as average of word vectors</a:t>
            </a:r>
          </a:p>
        </p:txBody>
      </p:sp>
      <p:sp>
        <p:nvSpPr>
          <p:cNvPr id="10" name="Content Placeholder 18">
            <a:extLst>
              <a:ext uri="{FF2B5EF4-FFF2-40B4-BE49-F238E27FC236}">
                <a16:creationId xmlns:a16="http://schemas.microsoft.com/office/drawing/2014/main" id="{372FB128-AD39-8792-E15E-627E55A6E744}"/>
              </a:ext>
            </a:extLst>
          </p:cNvPr>
          <p:cNvSpPr txBox="1">
            <a:spLocks/>
          </p:cNvSpPr>
          <p:nvPr/>
        </p:nvSpPr>
        <p:spPr>
          <a:xfrm>
            <a:off x="6006393" y="3709054"/>
            <a:ext cx="2011680" cy="257210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Data     Preparation</a:t>
            </a:r>
          </a:p>
          <a:p>
            <a:pPr>
              <a:buFont typeface="Wingdings" panose="05000000000000000000" pitchFamily="2" charset="2"/>
              <a:buChar char="q"/>
            </a:pPr>
            <a:r>
              <a:rPr lang="en-US" sz="1000" dirty="0"/>
              <a:t>Due to small number of positive cases, SMOTE oversampling technique was used (synthetic examples created to reduce ratio of non-spam to spam)</a:t>
            </a:r>
          </a:p>
          <a:p>
            <a:pPr>
              <a:buFont typeface="Wingdings" panose="05000000000000000000" pitchFamily="2" charset="2"/>
              <a:buChar char="q"/>
            </a:pPr>
            <a:r>
              <a:rPr lang="en-US" sz="1000" dirty="0"/>
              <a:t>Split dataset into training and testing subsets</a:t>
            </a:r>
          </a:p>
        </p:txBody>
      </p:sp>
      <p:sp>
        <p:nvSpPr>
          <p:cNvPr id="11" name="Content Placeholder 18">
            <a:extLst>
              <a:ext uri="{FF2B5EF4-FFF2-40B4-BE49-F238E27FC236}">
                <a16:creationId xmlns:a16="http://schemas.microsoft.com/office/drawing/2014/main" id="{DD6DA35A-A4B6-8293-6361-BC3622EE742D}"/>
              </a:ext>
            </a:extLst>
          </p:cNvPr>
          <p:cNvSpPr txBox="1">
            <a:spLocks/>
          </p:cNvSpPr>
          <p:nvPr/>
        </p:nvSpPr>
        <p:spPr>
          <a:xfrm>
            <a:off x="7923596" y="3709054"/>
            <a:ext cx="2011680" cy="25721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Parameter Optimization</a:t>
            </a:r>
          </a:p>
          <a:p>
            <a:pPr>
              <a:buFont typeface="Wingdings" panose="05000000000000000000" pitchFamily="2" charset="2"/>
              <a:buChar char="q"/>
            </a:pPr>
            <a:r>
              <a:rPr lang="en-US" sz="1000" dirty="0"/>
              <a:t>Used </a:t>
            </a:r>
            <a:r>
              <a:rPr lang="en-US" sz="1000" dirty="0" err="1"/>
              <a:t>GridSearchCV</a:t>
            </a:r>
            <a:r>
              <a:rPr lang="en-US" sz="1000" dirty="0"/>
              <a:t> to define optimal parameters for each classification model</a:t>
            </a:r>
          </a:p>
        </p:txBody>
      </p:sp>
      <p:sp>
        <p:nvSpPr>
          <p:cNvPr id="12" name="Content Placeholder 18">
            <a:extLst>
              <a:ext uri="{FF2B5EF4-FFF2-40B4-BE49-F238E27FC236}">
                <a16:creationId xmlns:a16="http://schemas.microsoft.com/office/drawing/2014/main" id="{BE9F271F-AB77-0C79-5581-8CA969D770FA}"/>
              </a:ext>
            </a:extLst>
          </p:cNvPr>
          <p:cNvSpPr txBox="1">
            <a:spLocks/>
          </p:cNvSpPr>
          <p:nvPr/>
        </p:nvSpPr>
        <p:spPr>
          <a:xfrm>
            <a:off x="9840799" y="3709054"/>
            <a:ext cx="2011680" cy="25721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Model Training/Testing</a:t>
            </a:r>
          </a:p>
          <a:p>
            <a:pPr>
              <a:buFont typeface="Wingdings" panose="05000000000000000000" pitchFamily="2" charset="2"/>
              <a:buChar char="q"/>
            </a:pPr>
            <a:r>
              <a:rPr lang="en-US" sz="1000" dirty="0"/>
              <a:t>Used training set to build each model with optimal parameters found in previous step</a:t>
            </a:r>
          </a:p>
          <a:p>
            <a:pPr>
              <a:buFont typeface="Wingdings" panose="05000000000000000000" pitchFamily="2" charset="2"/>
              <a:buChar char="q"/>
            </a:pPr>
            <a:r>
              <a:rPr lang="en-US" sz="1000" dirty="0"/>
              <a:t>Gather results from test set and compare performance</a:t>
            </a:r>
          </a:p>
        </p:txBody>
      </p:sp>
      <p:pic>
        <p:nvPicPr>
          <p:cNvPr id="17" name="Graphic 16" descr="Chevron arrows outline">
            <a:extLst>
              <a:ext uri="{FF2B5EF4-FFF2-40B4-BE49-F238E27FC236}">
                <a16:creationId xmlns:a16="http://schemas.microsoft.com/office/drawing/2014/main" id="{EE5F4C66-65EC-9302-CF43-E22DAC3120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1250" y="2539006"/>
            <a:ext cx="690428" cy="499924"/>
          </a:xfrm>
          <a:prstGeom prst="rect">
            <a:avLst/>
          </a:prstGeom>
        </p:spPr>
      </p:pic>
      <p:pic>
        <p:nvPicPr>
          <p:cNvPr id="28" name="Graphic 27" descr="Miscellaneous with solid fill">
            <a:extLst>
              <a:ext uri="{FF2B5EF4-FFF2-40B4-BE49-F238E27FC236}">
                <a16:creationId xmlns:a16="http://schemas.microsoft.com/office/drawing/2014/main" id="{2615A031-99A5-105F-21D2-AE99CF99F9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3097109" y="3482618"/>
            <a:ext cx="242078" cy="242078"/>
          </a:xfrm>
          <a:prstGeom prst="rect">
            <a:avLst/>
          </a:prstGeom>
        </p:spPr>
      </p:pic>
      <p:pic>
        <p:nvPicPr>
          <p:cNvPr id="13" name="Graphic 12" descr="Paper with solid fill">
            <a:extLst>
              <a:ext uri="{FF2B5EF4-FFF2-40B4-BE49-F238E27FC236}">
                <a16:creationId xmlns:a16="http://schemas.microsoft.com/office/drawing/2014/main" id="{213971D5-5E99-6BA6-7362-5511E416C3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3857" y="2424792"/>
            <a:ext cx="731520" cy="731520"/>
          </a:xfrm>
          <a:prstGeom prst="rect">
            <a:avLst/>
          </a:prstGeom>
        </p:spPr>
      </p:pic>
      <p:pic>
        <p:nvPicPr>
          <p:cNvPr id="15" name="Graphic 14" descr="Cause And Effect with solid fill">
            <a:extLst>
              <a:ext uri="{FF2B5EF4-FFF2-40B4-BE49-F238E27FC236}">
                <a16:creationId xmlns:a16="http://schemas.microsoft.com/office/drawing/2014/main" id="{A0FB27DD-9A7E-113B-D6E1-B1F4A62B63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55140" y="2448152"/>
            <a:ext cx="731520" cy="731520"/>
          </a:xfrm>
          <a:prstGeom prst="rect">
            <a:avLst/>
          </a:prstGeom>
        </p:spPr>
      </p:pic>
      <p:pic>
        <p:nvPicPr>
          <p:cNvPr id="4" name="Graphic 3" descr="Table outline">
            <a:extLst>
              <a:ext uri="{FF2B5EF4-FFF2-40B4-BE49-F238E27FC236}">
                <a16:creationId xmlns:a16="http://schemas.microsoft.com/office/drawing/2014/main" id="{52183FB9-9473-C30E-F9EA-7B7A9534EB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9434" y="2371948"/>
            <a:ext cx="814491" cy="814491"/>
          </a:xfrm>
          <a:prstGeom prst="rect">
            <a:avLst/>
          </a:prstGeom>
        </p:spPr>
      </p:pic>
      <p:pic>
        <p:nvPicPr>
          <p:cNvPr id="20" name="Graphic 19" descr="Harvey Balls 50% outline">
            <a:extLst>
              <a:ext uri="{FF2B5EF4-FFF2-40B4-BE49-F238E27FC236}">
                <a16:creationId xmlns:a16="http://schemas.microsoft.com/office/drawing/2014/main" id="{DD25E8CA-1814-049A-C483-A33A6066D7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9516" y="2407723"/>
            <a:ext cx="731520" cy="731520"/>
          </a:xfrm>
          <a:prstGeom prst="rect">
            <a:avLst/>
          </a:prstGeom>
        </p:spPr>
      </p:pic>
      <p:pic>
        <p:nvPicPr>
          <p:cNvPr id="36" name="Graphic 35" descr="Puzzle pieces with solid fill">
            <a:extLst>
              <a:ext uri="{FF2B5EF4-FFF2-40B4-BE49-F238E27FC236}">
                <a16:creationId xmlns:a16="http://schemas.microsoft.com/office/drawing/2014/main" id="{4E6E7B4B-725A-A2A3-9C2B-D0EEAA543B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55911" y="2398618"/>
            <a:ext cx="731520" cy="731520"/>
          </a:xfrm>
          <a:prstGeom prst="rect">
            <a:avLst/>
          </a:prstGeom>
        </p:spPr>
      </p:pic>
      <p:pic>
        <p:nvPicPr>
          <p:cNvPr id="24" name="Graphic 23" descr="Hierarchy with solid fill">
            <a:extLst>
              <a:ext uri="{FF2B5EF4-FFF2-40B4-BE49-F238E27FC236}">
                <a16:creationId xmlns:a16="http://schemas.microsoft.com/office/drawing/2014/main" id="{662D96AE-7759-B230-F59F-222C56918EB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26622" y="2386447"/>
            <a:ext cx="731520" cy="731520"/>
          </a:xfrm>
          <a:prstGeom prst="rect">
            <a:avLst/>
          </a:prstGeom>
        </p:spPr>
      </p:pic>
      <p:pic>
        <p:nvPicPr>
          <p:cNvPr id="50" name="Graphic 49" descr="Chevron arrows outline">
            <a:extLst>
              <a:ext uri="{FF2B5EF4-FFF2-40B4-BE49-F238E27FC236}">
                <a16:creationId xmlns:a16="http://schemas.microsoft.com/office/drawing/2014/main" id="{C1A5E290-CEF4-893E-C4BD-5CBD29B86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4353" y="2539006"/>
            <a:ext cx="690428" cy="499924"/>
          </a:xfrm>
          <a:prstGeom prst="rect">
            <a:avLst/>
          </a:prstGeom>
        </p:spPr>
      </p:pic>
      <p:pic>
        <p:nvPicPr>
          <p:cNvPr id="51" name="Graphic 50" descr="Chevron arrows outline">
            <a:extLst>
              <a:ext uri="{FF2B5EF4-FFF2-40B4-BE49-F238E27FC236}">
                <a16:creationId xmlns:a16="http://schemas.microsoft.com/office/drawing/2014/main" id="{052C648D-A089-94A8-2AB8-F29E4A152B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7777" y="2539006"/>
            <a:ext cx="690428" cy="499924"/>
          </a:xfrm>
          <a:prstGeom prst="rect">
            <a:avLst/>
          </a:prstGeom>
        </p:spPr>
      </p:pic>
      <p:pic>
        <p:nvPicPr>
          <p:cNvPr id="52" name="Graphic 51" descr="Chevron arrows outline">
            <a:extLst>
              <a:ext uri="{FF2B5EF4-FFF2-40B4-BE49-F238E27FC236}">
                <a16:creationId xmlns:a16="http://schemas.microsoft.com/office/drawing/2014/main" id="{758D13C4-A023-6E88-2A70-0F64C16A76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71853" y="2539006"/>
            <a:ext cx="690428" cy="499924"/>
          </a:xfrm>
          <a:prstGeom prst="rect">
            <a:avLst/>
          </a:prstGeom>
        </p:spPr>
      </p:pic>
      <p:pic>
        <p:nvPicPr>
          <p:cNvPr id="53" name="Graphic 52" descr="Chevron arrows outline">
            <a:extLst>
              <a:ext uri="{FF2B5EF4-FFF2-40B4-BE49-F238E27FC236}">
                <a16:creationId xmlns:a16="http://schemas.microsoft.com/office/drawing/2014/main" id="{69165EB6-05C9-AF66-1DFE-1A02D6C257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0322" y="2539006"/>
            <a:ext cx="690428" cy="499924"/>
          </a:xfrm>
          <a:prstGeom prst="rect">
            <a:avLst/>
          </a:prstGeom>
        </p:spPr>
      </p:pic>
      <p:sp>
        <p:nvSpPr>
          <p:cNvPr id="55" name="Rectangle 54">
            <a:extLst>
              <a:ext uri="{FF2B5EF4-FFF2-40B4-BE49-F238E27FC236}">
                <a16:creationId xmlns:a16="http://schemas.microsoft.com/office/drawing/2014/main" id="{2FBCCB4D-DF82-27CC-FF95-A938D43BB37C}"/>
              </a:ext>
            </a:extLst>
          </p:cNvPr>
          <p:cNvSpPr/>
          <p:nvPr/>
        </p:nvSpPr>
        <p:spPr>
          <a:xfrm rot="2778116">
            <a:off x="1343829" y="2424592"/>
            <a:ext cx="420130" cy="207870"/>
          </a:xfrm>
          <a:prstGeom prst="rect">
            <a:avLst/>
          </a:prstGeom>
          <a:solidFill>
            <a:srgbClr val="379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Miscellaneous with solid fill">
            <a:extLst>
              <a:ext uri="{FF2B5EF4-FFF2-40B4-BE49-F238E27FC236}">
                <a16:creationId xmlns:a16="http://schemas.microsoft.com/office/drawing/2014/main" id="{E1674B30-DDA0-C676-9EB7-B90E9E6A37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1179906" y="3488128"/>
            <a:ext cx="242078" cy="242078"/>
          </a:xfrm>
          <a:prstGeom prst="rect">
            <a:avLst/>
          </a:prstGeom>
        </p:spPr>
      </p:pic>
      <p:pic>
        <p:nvPicPr>
          <p:cNvPr id="57" name="Graphic 56" descr="Miscellaneous with solid fill">
            <a:extLst>
              <a:ext uri="{FF2B5EF4-FFF2-40B4-BE49-F238E27FC236}">
                <a16:creationId xmlns:a16="http://schemas.microsoft.com/office/drawing/2014/main" id="{980EB67B-FD1F-F212-91DA-475EEC9152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5021229" y="3482618"/>
            <a:ext cx="242078" cy="242078"/>
          </a:xfrm>
          <a:prstGeom prst="rect">
            <a:avLst/>
          </a:prstGeom>
        </p:spPr>
      </p:pic>
      <p:pic>
        <p:nvPicPr>
          <p:cNvPr id="58" name="Graphic 57" descr="Miscellaneous with solid fill">
            <a:extLst>
              <a:ext uri="{FF2B5EF4-FFF2-40B4-BE49-F238E27FC236}">
                <a16:creationId xmlns:a16="http://schemas.microsoft.com/office/drawing/2014/main" id="{BD262A4F-3D0B-9166-2F8D-5CBCAE06B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938432" y="3482617"/>
            <a:ext cx="242078" cy="242078"/>
          </a:xfrm>
          <a:prstGeom prst="rect">
            <a:avLst/>
          </a:prstGeom>
        </p:spPr>
      </p:pic>
      <p:pic>
        <p:nvPicPr>
          <p:cNvPr id="59" name="Graphic 58" descr="Miscellaneous with solid fill">
            <a:extLst>
              <a:ext uri="{FF2B5EF4-FFF2-40B4-BE49-F238E27FC236}">
                <a16:creationId xmlns:a16="http://schemas.microsoft.com/office/drawing/2014/main" id="{E0288540-F058-6E81-B253-A79AA06DD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852790" y="3483423"/>
            <a:ext cx="242078" cy="242078"/>
          </a:xfrm>
          <a:prstGeom prst="rect">
            <a:avLst/>
          </a:prstGeom>
        </p:spPr>
      </p:pic>
      <p:pic>
        <p:nvPicPr>
          <p:cNvPr id="60" name="Graphic 59" descr="Miscellaneous with solid fill">
            <a:extLst>
              <a:ext uri="{FF2B5EF4-FFF2-40B4-BE49-F238E27FC236}">
                <a16:creationId xmlns:a16="http://schemas.microsoft.com/office/drawing/2014/main" id="{B15625CD-A2B4-50E4-0D6D-ECD57A5CF9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10767148" y="3489787"/>
            <a:ext cx="242078" cy="242078"/>
          </a:xfrm>
          <a:prstGeom prst="rect">
            <a:avLst/>
          </a:prstGeom>
        </p:spPr>
      </p:pic>
    </p:spTree>
    <p:extLst>
      <p:ext uri="{BB962C8B-B14F-4D97-AF65-F5344CB8AC3E}">
        <p14:creationId xmlns:p14="http://schemas.microsoft.com/office/powerpoint/2010/main" val="28265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olorful balls in a line and are hit by the light">
            <a:extLst>
              <a:ext uri="{FF2B5EF4-FFF2-40B4-BE49-F238E27FC236}">
                <a16:creationId xmlns:a16="http://schemas.microsoft.com/office/drawing/2014/main" id="{4EC8A838-1F60-A6E7-254C-AECB0DF42A85}"/>
              </a:ext>
            </a:extLst>
          </p:cNvPr>
          <p:cNvPicPr>
            <a:picLocks noChangeAspect="1"/>
          </p:cNvPicPr>
          <p:nvPr/>
        </p:nvPicPr>
        <p:blipFill rotWithShape="1">
          <a:blip r:embed="rId3"/>
          <a:srcRect t="8152" b="7579"/>
          <a:stretch/>
        </p:blipFill>
        <p:spPr>
          <a:xfrm>
            <a:off x="20" y="10"/>
            <a:ext cx="12191979" cy="6857990"/>
          </a:xfrm>
          <a:prstGeom prst="rect">
            <a:avLst/>
          </a:prstGeom>
        </p:spPr>
      </p:pic>
      <p:sp>
        <p:nvSpPr>
          <p:cNvPr id="16" name="Rectangle 21">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41963" y="0"/>
            <a:ext cx="8950035" cy="6858000"/>
          </a:xfrm>
          <a:prstGeom prst="rect">
            <a:avLst/>
          </a:prstGeom>
          <a:gradFill>
            <a:gsLst>
              <a:gs pos="77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4580253" y="3947983"/>
            <a:ext cx="7416675" cy="2851040"/>
          </a:xfrm>
        </p:spPr>
        <p:txBody>
          <a:bodyPr vert="horz" lIns="91440" tIns="45720" rIns="91440" bIns="45720" rtlCol="0" anchor="t">
            <a:normAutofit/>
          </a:bodyPr>
          <a:lstStyle/>
          <a:p>
            <a:pPr algn="r"/>
            <a:r>
              <a:rPr lang="en-US" sz="6600" b="1" kern="1200" spc="-40" baseline="0" dirty="0">
                <a:solidFill>
                  <a:srgbClr val="FFFFFF"/>
                </a:solidFill>
                <a:latin typeface="+mj-lt"/>
                <a:ea typeface="+mj-ea"/>
                <a:cs typeface="+mj-cs"/>
              </a:rPr>
              <a:t>Results and Comparisons</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dirty="0"/>
              <a:t>Spam Classification with Word2Vec and Machine Learning Models</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rgbClr val="FFFFFF"/>
                </a:solidFill>
              </a:rPr>
              <a:pPr lvl="0">
                <a:spcAft>
                  <a:spcPts val="600"/>
                </a:spcAft>
              </a:pPr>
              <a:t>11</a:t>
            </a:fld>
            <a:endParaRPr lang="en-US" noProof="0">
              <a:solidFill>
                <a:srgbClr val="FFFFFF"/>
              </a:solidFill>
            </a:endParaRPr>
          </a:p>
        </p:txBody>
      </p:sp>
    </p:spTree>
    <p:extLst>
      <p:ext uri="{BB962C8B-B14F-4D97-AF65-F5344CB8AC3E}">
        <p14:creationId xmlns:p14="http://schemas.microsoft.com/office/powerpoint/2010/main" val="1053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6112" y="238234"/>
            <a:ext cx="10022841" cy="760892"/>
          </a:xfrm>
        </p:spPr>
        <p:txBody>
          <a:bodyPr>
            <a:normAutofit fontScale="90000"/>
          </a:bodyPr>
          <a:lstStyle/>
          <a:p>
            <a:r>
              <a:rPr lang="en-US" dirty="0"/>
              <a:t>ROC Curves</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403738" y="1575083"/>
            <a:ext cx="5449888" cy="4762517"/>
          </a:xfrm>
        </p:spPr>
        <p:txBody>
          <a:bodyPr>
            <a:normAutofit/>
          </a:bodyPr>
          <a:lstStyle/>
          <a:p>
            <a:pPr marL="0" indent="0">
              <a:buNone/>
            </a:pPr>
            <a:r>
              <a:rPr lang="en-US" sz="2100" dirty="0"/>
              <a:t>A receiver operating characteristic curve, or ROC, is a performative graph plotting False Positive Rate against True Positive Rate for all thresholds [0,1]. A desired ROC curve is one that comes closest to the upper left corner of the graph, which maximizes Area Under the Curve (AUC).</a:t>
            </a:r>
          </a:p>
          <a:p>
            <a:pPr marL="0" indent="0">
              <a:buNone/>
            </a:pPr>
            <a:r>
              <a:rPr lang="en-US" sz="2100" dirty="0"/>
              <a:t>With some additional code, we can obtain ROC curves for all five of our models. As shown to the right, the </a:t>
            </a:r>
            <a:r>
              <a:rPr lang="en-US" sz="2100" b="1" dirty="0"/>
              <a:t>SVM model appears to outperform all others</a:t>
            </a:r>
            <a:r>
              <a:rPr lang="en-US" sz="2100" dirty="0"/>
              <a:t>, with Random Forest also doing quite well.</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12</a:t>
            </a:fld>
            <a:endParaRPr lang="en-US" noProof="0" dirty="0"/>
          </a:p>
        </p:txBody>
      </p:sp>
      <p:pic>
        <p:nvPicPr>
          <p:cNvPr id="7" name="Picture 6">
            <a:extLst>
              <a:ext uri="{FF2B5EF4-FFF2-40B4-BE49-F238E27FC236}">
                <a16:creationId xmlns:a16="http://schemas.microsoft.com/office/drawing/2014/main" id="{D0F15BE6-875C-3F55-95CC-6742B2E4B5DB}"/>
              </a:ext>
            </a:extLst>
          </p:cNvPr>
          <p:cNvPicPr>
            <a:picLocks noChangeAspect="1"/>
          </p:cNvPicPr>
          <p:nvPr/>
        </p:nvPicPr>
        <p:blipFill>
          <a:blip r:embed="rId2"/>
          <a:stretch>
            <a:fillRect/>
          </a:stretch>
        </p:blipFill>
        <p:spPr>
          <a:xfrm>
            <a:off x="6661128" y="1957084"/>
            <a:ext cx="4077258" cy="4243300"/>
          </a:xfrm>
          <a:prstGeom prst="rect">
            <a:avLst/>
          </a:prstGeom>
        </p:spPr>
      </p:pic>
      <p:sp>
        <p:nvSpPr>
          <p:cNvPr id="9" name="Content Placeholder 18">
            <a:extLst>
              <a:ext uri="{FF2B5EF4-FFF2-40B4-BE49-F238E27FC236}">
                <a16:creationId xmlns:a16="http://schemas.microsoft.com/office/drawing/2014/main" id="{4BE6261F-386D-D645-C47E-0DEE3EBF8681}"/>
              </a:ext>
            </a:extLst>
          </p:cNvPr>
          <p:cNvSpPr txBox="1">
            <a:spLocks/>
          </p:cNvSpPr>
          <p:nvPr/>
        </p:nvSpPr>
        <p:spPr>
          <a:xfrm>
            <a:off x="5979130" y="1359756"/>
            <a:ext cx="5692262" cy="54199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800" b="1" dirty="0"/>
              <a:t>ROC Curve by Model</a:t>
            </a:r>
          </a:p>
        </p:txBody>
      </p:sp>
      <p:cxnSp>
        <p:nvCxnSpPr>
          <p:cNvPr id="10" name="Straight Connector 9">
            <a:extLst>
              <a:ext uri="{FF2B5EF4-FFF2-40B4-BE49-F238E27FC236}">
                <a16:creationId xmlns:a16="http://schemas.microsoft.com/office/drawing/2014/main" id="{266DB846-4496-C564-5C3D-B162748CA931}"/>
              </a:ext>
            </a:extLst>
          </p:cNvPr>
          <p:cNvCxnSpPr>
            <a:cxnSpLocks/>
          </p:cNvCxnSpPr>
          <p:nvPr/>
        </p:nvCxnSpPr>
        <p:spPr>
          <a:xfrm>
            <a:off x="6919785" y="1862883"/>
            <a:ext cx="381095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794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8F95A-1607-711F-9E88-01CA385A90CD}"/>
              </a:ext>
            </a:extLst>
          </p:cNvPr>
          <p:cNvSpPr/>
          <p:nvPr/>
        </p:nvSpPr>
        <p:spPr>
          <a:xfrm>
            <a:off x="352921" y="5399903"/>
            <a:ext cx="5195263" cy="9564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6112" y="238234"/>
            <a:ext cx="10022841" cy="760892"/>
          </a:xfrm>
        </p:spPr>
        <p:txBody>
          <a:bodyPr>
            <a:normAutofit fontScale="90000"/>
          </a:bodyPr>
          <a:lstStyle/>
          <a:p>
            <a:r>
              <a:rPr lang="en-US" dirty="0"/>
              <a:t>Precision, Recall, F1, Accuracy</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352921" y="1306923"/>
            <a:ext cx="5449888" cy="5049427"/>
          </a:xfrm>
        </p:spPr>
        <p:txBody>
          <a:bodyPr>
            <a:normAutofit/>
          </a:bodyPr>
          <a:lstStyle/>
          <a:p>
            <a:pPr marL="0" indent="0">
              <a:buNone/>
            </a:pPr>
            <a:r>
              <a:rPr lang="en-US" sz="1200" dirty="0"/>
              <a:t>In some classification problems, the metric we use to define optimal performance is simply the accuracy rate (the fraction of correctly labeled test points). However, in the case of spam we must put more value on correctly identifying spam texts rather than non-spam due to the greater impact on the person receiving those messages. This is where Precision, Recall, and F1 score come into play.</a:t>
            </a:r>
          </a:p>
          <a:p>
            <a:pPr>
              <a:buFont typeface="Wingdings" panose="05000000000000000000" pitchFamily="2" charset="2"/>
              <a:buChar char="q"/>
            </a:pPr>
            <a:r>
              <a:rPr lang="en-US" sz="1200" b="1" dirty="0"/>
              <a:t>Precision: </a:t>
            </a:r>
            <a:r>
              <a:rPr lang="en-US" sz="1200" dirty="0"/>
              <a:t>A higher score means fewer regular messages incorrectly identified as spam.</a:t>
            </a:r>
          </a:p>
          <a:p>
            <a:pPr lvl="1">
              <a:buFont typeface="Wingdings" panose="05000000000000000000" pitchFamily="2" charset="2"/>
              <a:buChar char="§"/>
            </a:pPr>
            <a:r>
              <a:rPr lang="en-US" sz="1200" dirty="0"/>
              <a:t>True Positives / [ True Positives + False Positives ] </a:t>
            </a:r>
          </a:p>
          <a:p>
            <a:pPr>
              <a:buFont typeface="Wingdings" panose="05000000000000000000" pitchFamily="2" charset="2"/>
              <a:buChar char="q"/>
            </a:pPr>
            <a:r>
              <a:rPr lang="en-US" sz="1200" b="1" dirty="0"/>
              <a:t>Recall: </a:t>
            </a:r>
            <a:r>
              <a:rPr lang="en-US" sz="1200" dirty="0"/>
              <a:t>A higher score means fewer spam messages were incorrectly identified as regular messages.</a:t>
            </a:r>
          </a:p>
          <a:p>
            <a:pPr lvl="1">
              <a:buFont typeface="Wingdings" panose="05000000000000000000" pitchFamily="2" charset="2"/>
              <a:buChar char="§"/>
            </a:pPr>
            <a:r>
              <a:rPr lang="en-US" sz="1200" dirty="0"/>
              <a:t>True Positives / [ True Positives + False Negatives ] </a:t>
            </a:r>
          </a:p>
          <a:p>
            <a:pPr>
              <a:buFont typeface="Wingdings" panose="05000000000000000000" pitchFamily="2" charset="2"/>
              <a:buChar char="q"/>
            </a:pPr>
            <a:r>
              <a:rPr lang="en-US" sz="1200" b="1" dirty="0"/>
              <a:t>F1 Score:</a:t>
            </a:r>
            <a:r>
              <a:rPr lang="en-US" sz="1200" dirty="0"/>
              <a:t> This is the harmonic mean of precision and recall. We use harmonic mean instead of arithmetic mean because harmonic mean penalizes more for extreme scores. This is the primary metric for this situation.</a:t>
            </a:r>
          </a:p>
          <a:p>
            <a:pPr lvl="1">
              <a:buFont typeface="Wingdings" panose="05000000000000000000" pitchFamily="2" charset="2"/>
              <a:buChar char="§"/>
            </a:pPr>
            <a:r>
              <a:rPr lang="en-US" sz="1200" dirty="0"/>
              <a:t>[ 2 * precision * recall ] / [ precision + recall ]</a:t>
            </a:r>
          </a:p>
          <a:p>
            <a:pPr marL="0" indent="0">
              <a:buNone/>
            </a:pPr>
            <a:r>
              <a:rPr lang="en-US" sz="1400" dirty="0">
                <a:solidFill>
                  <a:schemeClr val="bg1"/>
                </a:solidFill>
              </a:rPr>
              <a:t>Coinciding with the findings from looking at ROC curves, it looks like </a:t>
            </a:r>
            <a:r>
              <a:rPr lang="en-US" sz="1400" b="1" u="sng" dirty="0">
                <a:solidFill>
                  <a:schemeClr val="bg1"/>
                </a:solidFill>
              </a:rPr>
              <a:t>SVM offers the best performance</a:t>
            </a:r>
            <a:r>
              <a:rPr lang="en-US" sz="1400" dirty="0">
                <a:solidFill>
                  <a:schemeClr val="bg1"/>
                </a:solidFill>
              </a:rPr>
              <a:t>, with an F1 score of 0.97 and a general accuracy rate of 98%!</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13</a:t>
            </a:fld>
            <a:endParaRPr lang="en-US" noProof="0" dirty="0"/>
          </a:p>
        </p:txBody>
      </p:sp>
      <p:sp>
        <p:nvSpPr>
          <p:cNvPr id="2" name="Content Placeholder 18">
            <a:extLst>
              <a:ext uri="{FF2B5EF4-FFF2-40B4-BE49-F238E27FC236}">
                <a16:creationId xmlns:a16="http://schemas.microsoft.com/office/drawing/2014/main" id="{F29017B4-8839-C664-CA26-82BF95B3BDCA}"/>
              </a:ext>
            </a:extLst>
          </p:cNvPr>
          <p:cNvSpPr txBox="1">
            <a:spLocks/>
          </p:cNvSpPr>
          <p:nvPr/>
        </p:nvSpPr>
        <p:spPr>
          <a:xfrm>
            <a:off x="6187953" y="1499038"/>
            <a:ext cx="5449888" cy="42787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CLASSIFICATION MODEL RESULTS</a:t>
            </a:r>
            <a:endParaRPr lang="en-US" sz="1600" dirty="0"/>
          </a:p>
          <a:p>
            <a:pPr marL="0" indent="0">
              <a:buFont typeface="Arial" panose="020B0604020202020204" pitchFamily="34" charset="0"/>
              <a:buNone/>
            </a:pPr>
            <a:endParaRPr lang="en-US" dirty="0"/>
          </a:p>
        </p:txBody>
      </p:sp>
      <p:cxnSp>
        <p:nvCxnSpPr>
          <p:cNvPr id="8" name="Straight Connector 7">
            <a:extLst>
              <a:ext uri="{FF2B5EF4-FFF2-40B4-BE49-F238E27FC236}">
                <a16:creationId xmlns:a16="http://schemas.microsoft.com/office/drawing/2014/main" id="{A41A2A03-94AB-6E79-A742-4E1EC25142FC}"/>
              </a:ext>
            </a:extLst>
          </p:cNvPr>
          <p:cNvCxnSpPr>
            <a:cxnSpLocks/>
          </p:cNvCxnSpPr>
          <p:nvPr/>
        </p:nvCxnSpPr>
        <p:spPr>
          <a:xfrm>
            <a:off x="6811763" y="1926917"/>
            <a:ext cx="422601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6" name="Table 6">
            <a:extLst>
              <a:ext uri="{FF2B5EF4-FFF2-40B4-BE49-F238E27FC236}">
                <a16:creationId xmlns:a16="http://schemas.microsoft.com/office/drawing/2014/main" id="{FD57AF55-B5EA-E6B8-1B9A-B62EB11D3861}"/>
              </a:ext>
            </a:extLst>
          </p:cNvPr>
          <p:cNvGraphicFramePr>
            <a:graphicFrameLocks noGrp="1"/>
          </p:cNvGraphicFramePr>
          <p:nvPr>
            <p:extLst>
              <p:ext uri="{D42A27DB-BD31-4B8C-83A1-F6EECF244321}">
                <p14:modId xmlns:p14="http://schemas.microsoft.com/office/powerpoint/2010/main" val="1117513749"/>
              </p:ext>
            </p:extLst>
          </p:nvPr>
        </p:nvGraphicFramePr>
        <p:xfrm>
          <a:off x="5951409" y="2372926"/>
          <a:ext cx="5922975" cy="3505200"/>
        </p:xfrm>
        <a:graphic>
          <a:graphicData uri="http://schemas.openxmlformats.org/drawingml/2006/table">
            <a:tbl>
              <a:tblPr firstRow="1" bandRow="1">
                <a:tableStyleId>{5C22544A-7EE6-4342-B048-85BDC9FD1C3A}</a:tableStyleId>
              </a:tblPr>
              <a:tblGrid>
                <a:gridCol w="1191103">
                  <a:extLst>
                    <a:ext uri="{9D8B030D-6E8A-4147-A177-3AD203B41FA5}">
                      <a16:colId xmlns:a16="http://schemas.microsoft.com/office/drawing/2014/main" val="3586837803"/>
                    </a:ext>
                  </a:extLst>
                </a:gridCol>
                <a:gridCol w="1182968">
                  <a:extLst>
                    <a:ext uri="{9D8B030D-6E8A-4147-A177-3AD203B41FA5}">
                      <a16:colId xmlns:a16="http://schemas.microsoft.com/office/drawing/2014/main" val="307636841"/>
                    </a:ext>
                  </a:extLst>
                </a:gridCol>
                <a:gridCol w="1182968">
                  <a:extLst>
                    <a:ext uri="{9D8B030D-6E8A-4147-A177-3AD203B41FA5}">
                      <a16:colId xmlns:a16="http://schemas.microsoft.com/office/drawing/2014/main" val="1062880484"/>
                    </a:ext>
                  </a:extLst>
                </a:gridCol>
                <a:gridCol w="1182968">
                  <a:extLst>
                    <a:ext uri="{9D8B030D-6E8A-4147-A177-3AD203B41FA5}">
                      <a16:colId xmlns:a16="http://schemas.microsoft.com/office/drawing/2014/main" val="1213128103"/>
                    </a:ext>
                  </a:extLst>
                </a:gridCol>
                <a:gridCol w="1182968">
                  <a:extLst>
                    <a:ext uri="{9D8B030D-6E8A-4147-A177-3AD203B41FA5}">
                      <a16:colId xmlns:a16="http://schemas.microsoft.com/office/drawing/2014/main" val="1792474969"/>
                    </a:ext>
                  </a:extLst>
                </a:gridCol>
              </a:tblGrid>
              <a:tr h="370840">
                <a:tc>
                  <a:txBody>
                    <a:bodyPr/>
                    <a:lstStyle/>
                    <a:p>
                      <a:pPr algn="ctr"/>
                      <a:r>
                        <a:rPr lang="en-US" sz="1700" dirty="0"/>
                        <a:t>Model Type</a:t>
                      </a:r>
                    </a:p>
                  </a:txBody>
                  <a:tcPr anchor="ctr"/>
                </a:tc>
                <a:tc>
                  <a:txBody>
                    <a:bodyPr/>
                    <a:lstStyle/>
                    <a:p>
                      <a:pPr algn="ctr"/>
                      <a:r>
                        <a:rPr lang="en-US" sz="1700" dirty="0"/>
                        <a:t>Spam Precision</a:t>
                      </a:r>
                    </a:p>
                  </a:txBody>
                  <a:tcPr anchor="ctr"/>
                </a:tc>
                <a:tc>
                  <a:txBody>
                    <a:bodyPr/>
                    <a:lstStyle/>
                    <a:p>
                      <a:pPr algn="ctr"/>
                      <a:r>
                        <a:rPr lang="en-US" sz="1700" dirty="0"/>
                        <a:t>Spam Recall</a:t>
                      </a:r>
                    </a:p>
                  </a:txBody>
                  <a:tcPr anchor="ctr"/>
                </a:tc>
                <a:tc>
                  <a:txBody>
                    <a:bodyPr/>
                    <a:lstStyle/>
                    <a:p>
                      <a:pPr algn="ctr"/>
                      <a:r>
                        <a:rPr lang="en-US" sz="1700" dirty="0"/>
                        <a:t>Spam </a:t>
                      </a:r>
                    </a:p>
                    <a:p>
                      <a:pPr algn="ctr"/>
                      <a:r>
                        <a:rPr lang="en-US" sz="1700" dirty="0"/>
                        <a:t>F1</a:t>
                      </a:r>
                    </a:p>
                  </a:txBody>
                  <a:tcPr anchor="ctr"/>
                </a:tc>
                <a:tc>
                  <a:txBody>
                    <a:bodyPr/>
                    <a:lstStyle/>
                    <a:p>
                      <a:pPr algn="ctr"/>
                      <a:r>
                        <a:rPr lang="en-US" sz="1700" dirty="0"/>
                        <a:t>Total Accuracy</a:t>
                      </a:r>
                    </a:p>
                  </a:txBody>
                  <a:tcPr anchor="ctr"/>
                </a:tc>
                <a:extLst>
                  <a:ext uri="{0D108BD9-81ED-4DB2-BD59-A6C34878D82A}">
                    <a16:rowId xmlns:a16="http://schemas.microsoft.com/office/drawing/2014/main" val="2788490381"/>
                  </a:ext>
                </a:extLst>
              </a:tr>
              <a:tr h="579120">
                <a:tc>
                  <a:txBody>
                    <a:bodyPr/>
                    <a:lstStyle/>
                    <a:p>
                      <a:pPr algn="ctr"/>
                      <a:r>
                        <a:rPr lang="en-US" sz="1500" dirty="0"/>
                        <a:t>Logistic Regression</a:t>
                      </a:r>
                    </a:p>
                  </a:txBody>
                  <a:tcPr anchor="ctr"/>
                </a:tc>
                <a:tc>
                  <a:txBody>
                    <a:bodyPr/>
                    <a:lstStyle/>
                    <a:p>
                      <a:pPr algn="ctr"/>
                      <a:r>
                        <a:rPr lang="en-US" dirty="0"/>
                        <a:t>0.79</a:t>
                      </a:r>
                    </a:p>
                  </a:txBody>
                  <a:tcPr anchor="ctr"/>
                </a:tc>
                <a:tc>
                  <a:txBody>
                    <a:bodyPr/>
                    <a:lstStyle/>
                    <a:p>
                      <a:pPr algn="ctr"/>
                      <a:r>
                        <a:rPr lang="en-US" dirty="0"/>
                        <a:t>0.84</a:t>
                      </a:r>
                    </a:p>
                  </a:txBody>
                  <a:tcPr anchor="ctr"/>
                </a:tc>
                <a:tc>
                  <a:txBody>
                    <a:bodyPr/>
                    <a:lstStyle/>
                    <a:p>
                      <a:pPr algn="ctr"/>
                      <a:r>
                        <a:rPr lang="en-US" dirty="0"/>
                        <a:t>0.82</a:t>
                      </a:r>
                    </a:p>
                  </a:txBody>
                  <a:tcPr anchor="ctr"/>
                </a:tc>
                <a:tc>
                  <a:txBody>
                    <a:bodyPr/>
                    <a:lstStyle/>
                    <a:p>
                      <a:pPr algn="ctr"/>
                      <a:r>
                        <a:rPr lang="en-US" dirty="0"/>
                        <a:t>0.85</a:t>
                      </a:r>
                    </a:p>
                  </a:txBody>
                  <a:tcPr anchor="ctr"/>
                </a:tc>
                <a:extLst>
                  <a:ext uri="{0D108BD9-81ED-4DB2-BD59-A6C34878D82A}">
                    <a16:rowId xmlns:a16="http://schemas.microsoft.com/office/drawing/2014/main" val="1187875254"/>
                  </a:ext>
                </a:extLst>
              </a:tr>
              <a:tr h="579120">
                <a:tc>
                  <a:txBody>
                    <a:bodyPr/>
                    <a:lstStyle/>
                    <a:p>
                      <a:pPr algn="ctr"/>
                      <a:r>
                        <a:rPr lang="en-US" sz="1600" dirty="0"/>
                        <a:t>SVM</a:t>
                      </a:r>
                    </a:p>
                  </a:txBody>
                  <a:tcPr anchor="ctr"/>
                </a:tc>
                <a:tc>
                  <a:txBody>
                    <a:bodyPr/>
                    <a:lstStyle/>
                    <a:p>
                      <a:pPr algn="ctr"/>
                      <a:r>
                        <a:rPr lang="en-US" dirty="0"/>
                        <a:t>0.98</a:t>
                      </a:r>
                    </a:p>
                  </a:txBody>
                  <a:tcPr anchor="ctr">
                    <a:solidFill>
                      <a:schemeClr val="accent2">
                        <a:lumMod val="60000"/>
                        <a:lumOff val="40000"/>
                      </a:schemeClr>
                    </a:solidFill>
                  </a:tcPr>
                </a:tc>
                <a:tc>
                  <a:txBody>
                    <a:bodyPr/>
                    <a:lstStyle/>
                    <a:p>
                      <a:pPr algn="ctr"/>
                      <a:r>
                        <a:rPr lang="en-US" dirty="0"/>
                        <a:t>0.96</a:t>
                      </a:r>
                    </a:p>
                  </a:txBody>
                  <a:tcPr anchor="ctr">
                    <a:solidFill>
                      <a:schemeClr val="accent2">
                        <a:lumMod val="60000"/>
                        <a:lumOff val="40000"/>
                      </a:schemeClr>
                    </a:solidFill>
                  </a:tcPr>
                </a:tc>
                <a:tc>
                  <a:txBody>
                    <a:bodyPr/>
                    <a:lstStyle/>
                    <a:p>
                      <a:pPr algn="ctr"/>
                      <a:r>
                        <a:rPr lang="en-US" dirty="0"/>
                        <a:t>0.97</a:t>
                      </a:r>
                    </a:p>
                  </a:txBody>
                  <a:tcPr anchor="ctr">
                    <a:solidFill>
                      <a:schemeClr val="accent2">
                        <a:lumMod val="60000"/>
                        <a:lumOff val="40000"/>
                      </a:schemeClr>
                    </a:solidFill>
                  </a:tcPr>
                </a:tc>
                <a:tc>
                  <a:txBody>
                    <a:bodyPr/>
                    <a:lstStyle/>
                    <a:p>
                      <a:pPr algn="ctr"/>
                      <a:r>
                        <a:rPr lang="en-US" dirty="0"/>
                        <a:t>0.98</a:t>
                      </a:r>
                    </a:p>
                  </a:txBody>
                  <a:tcPr anchor="ctr">
                    <a:solidFill>
                      <a:schemeClr val="accent2">
                        <a:lumMod val="60000"/>
                        <a:lumOff val="40000"/>
                      </a:schemeClr>
                    </a:solidFill>
                  </a:tcPr>
                </a:tc>
                <a:extLst>
                  <a:ext uri="{0D108BD9-81ED-4DB2-BD59-A6C34878D82A}">
                    <a16:rowId xmlns:a16="http://schemas.microsoft.com/office/drawing/2014/main" val="3738581573"/>
                  </a:ext>
                </a:extLst>
              </a:tr>
              <a:tr h="579120">
                <a:tc>
                  <a:txBody>
                    <a:bodyPr/>
                    <a:lstStyle/>
                    <a:p>
                      <a:pPr algn="ctr"/>
                      <a:r>
                        <a:rPr lang="en-US" sz="1600" dirty="0"/>
                        <a:t>KNN</a:t>
                      </a:r>
                    </a:p>
                  </a:txBody>
                  <a:tcPr anchor="ctr"/>
                </a:tc>
                <a:tc>
                  <a:txBody>
                    <a:bodyPr/>
                    <a:lstStyle/>
                    <a:p>
                      <a:pPr algn="ctr"/>
                      <a:r>
                        <a:rPr lang="en-US" dirty="0"/>
                        <a:t>0.72</a:t>
                      </a:r>
                    </a:p>
                  </a:txBody>
                  <a:tcPr anchor="ctr"/>
                </a:tc>
                <a:tc>
                  <a:txBody>
                    <a:bodyPr/>
                    <a:lstStyle/>
                    <a:p>
                      <a:pPr algn="ctr"/>
                      <a:r>
                        <a:rPr lang="en-US" dirty="0"/>
                        <a:t>0.96</a:t>
                      </a:r>
                    </a:p>
                  </a:txBody>
                  <a:tcPr anchor="ctr">
                    <a:solidFill>
                      <a:schemeClr val="accent2">
                        <a:lumMod val="60000"/>
                        <a:lumOff val="40000"/>
                      </a:schemeClr>
                    </a:solidFill>
                  </a:tcPr>
                </a:tc>
                <a:tc>
                  <a:txBody>
                    <a:bodyPr/>
                    <a:lstStyle/>
                    <a:p>
                      <a:pPr algn="ctr"/>
                      <a:r>
                        <a:rPr lang="en-US" dirty="0"/>
                        <a:t>0.83</a:t>
                      </a:r>
                    </a:p>
                  </a:txBody>
                  <a:tcPr anchor="ctr"/>
                </a:tc>
                <a:tc>
                  <a:txBody>
                    <a:bodyPr/>
                    <a:lstStyle/>
                    <a:p>
                      <a:pPr algn="ctr"/>
                      <a:r>
                        <a:rPr lang="en-US" dirty="0"/>
                        <a:t>0.85</a:t>
                      </a:r>
                    </a:p>
                  </a:txBody>
                  <a:tcPr anchor="ctr"/>
                </a:tc>
                <a:extLst>
                  <a:ext uri="{0D108BD9-81ED-4DB2-BD59-A6C34878D82A}">
                    <a16:rowId xmlns:a16="http://schemas.microsoft.com/office/drawing/2014/main" val="4091548038"/>
                  </a:ext>
                </a:extLst>
              </a:tr>
              <a:tr h="579120">
                <a:tc>
                  <a:txBody>
                    <a:bodyPr/>
                    <a:lstStyle/>
                    <a:p>
                      <a:pPr algn="ctr"/>
                      <a:r>
                        <a:rPr lang="en-US" sz="1600" dirty="0"/>
                        <a:t>Naive Bayes</a:t>
                      </a:r>
                    </a:p>
                  </a:txBody>
                  <a:tcPr anchor="ctr"/>
                </a:tc>
                <a:tc>
                  <a:txBody>
                    <a:bodyPr/>
                    <a:lstStyle/>
                    <a:p>
                      <a:pPr algn="ctr"/>
                      <a:r>
                        <a:rPr lang="en-US" dirty="0"/>
                        <a:t>0.66</a:t>
                      </a:r>
                    </a:p>
                  </a:txBody>
                  <a:tcPr anchor="ctr"/>
                </a:tc>
                <a:tc>
                  <a:txBody>
                    <a:bodyPr/>
                    <a:lstStyle/>
                    <a:p>
                      <a:pPr algn="ctr"/>
                      <a:r>
                        <a:rPr lang="en-US" dirty="0"/>
                        <a:t>0.88</a:t>
                      </a:r>
                    </a:p>
                  </a:txBody>
                  <a:tcPr anchor="ctr"/>
                </a:tc>
                <a:tc>
                  <a:txBody>
                    <a:bodyPr/>
                    <a:lstStyle/>
                    <a:p>
                      <a:pPr algn="ctr"/>
                      <a:r>
                        <a:rPr lang="en-US" dirty="0"/>
                        <a:t>0.75</a:t>
                      </a:r>
                    </a:p>
                  </a:txBody>
                  <a:tcPr anchor="ctr"/>
                </a:tc>
                <a:tc>
                  <a:txBody>
                    <a:bodyPr/>
                    <a:lstStyle/>
                    <a:p>
                      <a:pPr algn="ctr"/>
                      <a:r>
                        <a:rPr lang="en-US" dirty="0"/>
                        <a:t>0.78</a:t>
                      </a:r>
                    </a:p>
                  </a:txBody>
                  <a:tcPr anchor="ctr"/>
                </a:tc>
                <a:extLst>
                  <a:ext uri="{0D108BD9-81ED-4DB2-BD59-A6C34878D82A}">
                    <a16:rowId xmlns:a16="http://schemas.microsoft.com/office/drawing/2014/main" val="3679923487"/>
                  </a:ext>
                </a:extLst>
              </a:tr>
              <a:tr h="170069">
                <a:tc>
                  <a:txBody>
                    <a:bodyPr/>
                    <a:lstStyle/>
                    <a:p>
                      <a:pPr algn="ctr"/>
                      <a:r>
                        <a:rPr lang="en-US" sz="1600" dirty="0"/>
                        <a:t>Random Forest</a:t>
                      </a:r>
                    </a:p>
                  </a:txBody>
                  <a:tcPr anchor="ctr"/>
                </a:tc>
                <a:tc>
                  <a:txBody>
                    <a:bodyPr/>
                    <a:lstStyle/>
                    <a:p>
                      <a:pPr algn="ctr"/>
                      <a:r>
                        <a:rPr lang="en-US" dirty="0"/>
                        <a:t>0.97</a:t>
                      </a:r>
                    </a:p>
                  </a:txBody>
                  <a:tcPr anchor="ctr"/>
                </a:tc>
                <a:tc>
                  <a:txBody>
                    <a:bodyPr/>
                    <a:lstStyle/>
                    <a:p>
                      <a:pPr algn="ctr"/>
                      <a:r>
                        <a:rPr lang="en-US" dirty="0"/>
                        <a:t>0.91</a:t>
                      </a:r>
                    </a:p>
                  </a:txBody>
                  <a:tcPr anchor="ctr"/>
                </a:tc>
                <a:tc>
                  <a:txBody>
                    <a:bodyPr/>
                    <a:lstStyle/>
                    <a:p>
                      <a:pPr algn="ctr"/>
                      <a:r>
                        <a:rPr lang="en-US" dirty="0"/>
                        <a:t>0.94</a:t>
                      </a:r>
                    </a:p>
                  </a:txBody>
                  <a:tcPr anchor="ctr"/>
                </a:tc>
                <a:tc>
                  <a:txBody>
                    <a:bodyPr/>
                    <a:lstStyle/>
                    <a:p>
                      <a:pPr algn="ctr"/>
                      <a:r>
                        <a:rPr lang="en-US" dirty="0"/>
                        <a:t>0.96</a:t>
                      </a:r>
                    </a:p>
                  </a:txBody>
                  <a:tcPr anchor="ctr"/>
                </a:tc>
                <a:extLst>
                  <a:ext uri="{0D108BD9-81ED-4DB2-BD59-A6C34878D82A}">
                    <a16:rowId xmlns:a16="http://schemas.microsoft.com/office/drawing/2014/main" val="1341003300"/>
                  </a:ext>
                </a:extLst>
              </a:tr>
            </a:tbl>
          </a:graphicData>
        </a:graphic>
      </p:graphicFrame>
    </p:spTree>
    <p:extLst>
      <p:ext uri="{BB962C8B-B14F-4D97-AF65-F5344CB8AC3E}">
        <p14:creationId xmlns:p14="http://schemas.microsoft.com/office/powerpoint/2010/main" val="71259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7700" y="365124"/>
            <a:ext cx="5677796" cy="1818678"/>
          </a:xfrm>
        </p:spPr>
        <p:txBody>
          <a:bodyPr vert="horz" lIns="91440" tIns="45720" rIns="91440" bIns="45720" rtlCol="0" anchor="b">
            <a:normAutofit/>
          </a:bodyPr>
          <a:lstStyle/>
          <a:p>
            <a:pPr>
              <a:lnSpc>
                <a:spcPct val="90000"/>
              </a:lnSpc>
            </a:pPr>
            <a:r>
              <a:rPr lang="en-US" spc="-40">
                <a:solidFill>
                  <a:schemeClr val="accent1"/>
                </a:solidFill>
              </a:rPr>
              <a:t>Where Can We Improve?</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647701" y="2286000"/>
            <a:ext cx="5677796" cy="3890962"/>
          </a:xfrm>
        </p:spPr>
        <p:txBody>
          <a:bodyPr vert="horz" lIns="91440" tIns="45720" rIns="91440" bIns="45720" rtlCol="0">
            <a:normAutofit/>
          </a:bodyPr>
          <a:lstStyle/>
          <a:p>
            <a:pPr marL="0" indent="0">
              <a:lnSpc>
                <a:spcPct val="100000"/>
              </a:lnSpc>
              <a:buNone/>
            </a:pPr>
            <a:r>
              <a:rPr lang="en-US" sz="1500" dirty="0"/>
              <a:t>While model performance exceeded my expectations, there are still many areas in the pipeline that could be changed in order to refine the results. Potential improvements include:</a:t>
            </a:r>
          </a:p>
          <a:p>
            <a:pPr>
              <a:lnSpc>
                <a:spcPct val="100000"/>
              </a:lnSpc>
            </a:pPr>
            <a:r>
              <a:rPr lang="en-US" sz="1500" b="1" dirty="0"/>
              <a:t>Other word vectorization methods: </a:t>
            </a:r>
            <a:r>
              <a:rPr lang="en-US" sz="1500" dirty="0"/>
              <a:t>more advanced techniques like BERT can be used to gain more contextual information from SMS messages.</a:t>
            </a:r>
          </a:p>
          <a:p>
            <a:pPr>
              <a:lnSpc>
                <a:spcPct val="100000"/>
              </a:lnSpc>
            </a:pPr>
            <a:r>
              <a:rPr lang="en-US" sz="1500" b="1" dirty="0"/>
              <a:t>Different classification models: </a:t>
            </a:r>
            <a:r>
              <a:rPr lang="en-US" sz="1500" dirty="0"/>
              <a:t>deep learning models can offer increased performance in certain problems when compared with classical algorithms.</a:t>
            </a:r>
          </a:p>
          <a:p>
            <a:pPr>
              <a:lnSpc>
                <a:spcPct val="100000"/>
              </a:lnSpc>
            </a:pPr>
            <a:r>
              <a:rPr lang="en-US" sz="1500" b="1" dirty="0"/>
              <a:t>Larger dataset: </a:t>
            </a:r>
            <a:r>
              <a:rPr lang="en-US" sz="1500" dirty="0"/>
              <a:t>More information can be gained from a dataset with more entries. With oversampling, one can run the risk of overfitting, so having more data from the beginning can eliminate this concern.</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dirty="0">
                <a:solidFill>
                  <a:schemeClr val="tx1"/>
                </a:solidFill>
                <a:latin typeface="+mn-lt"/>
                <a:ea typeface="+mn-ea"/>
                <a:cs typeface="+mn-cs"/>
              </a:rPr>
              <a:t>Spam Classification with Word2Vec and Machine Learning Models</a:t>
            </a:r>
          </a:p>
        </p:txBody>
      </p:sp>
      <p:pic>
        <p:nvPicPr>
          <p:cNvPr id="7" name="Picture 6" descr="A close-up of a logo&#10;&#10;Description automatically generated with medium confidence">
            <a:extLst>
              <a:ext uri="{FF2B5EF4-FFF2-40B4-BE49-F238E27FC236}">
                <a16:creationId xmlns:a16="http://schemas.microsoft.com/office/drawing/2014/main" id="{33D79540-9650-7A55-4556-B1BE725939A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2000" r="3556"/>
          <a:stretch/>
        </p:blipFill>
        <p:spPr>
          <a:xfrm>
            <a:off x="7086601" y="10"/>
            <a:ext cx="5105400" cy="6857990"/>
          </a:xfrm>
          <a:prstGeom prst="rect">
            <a:avLst/>
          </a:prstGeom>
        </p:spPr>
      </p:pic>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solidFill>
                  <a:srgbClr val="FFFFFF"/>
                </a:solidFill>
              </a:rPr>
              <a:pPr lvl="0">
                <a:spcAft>
                  <a:spcPts val="600"/>
                </a:spcAft>
              </a:pPr>
              <a:t>14</a:t>
            </a:fld>
            <a:endParaRPr lang="en-US" noProof="0">
              <a:solidFill>
                <a:srgbClr val="FFFFFF"/>
              </a:solidFill>
            </a:endParaRPr>
          </a:p>
        </p:txBody>
      </p:sp>
    </p:spTree>
    <p:extLst>
      <p:ext uri="{BB962C8B-B14F-4D97-AF65-F5344CB8AC3E}">
        <p14:creationId xmlns:p14="http://schemas.microsoft.com/office/powerpoint/2010/main" val="1491200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C88132-7E64-4E8B-943D-833A8F0F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6B48AB-3152-443A-9912-04E3D0AB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545285" y="648391"/>
            <a:ext cx="3154260" cy="5311987"/>
          </a:xfrm>
        </p:spPr>
        <p:txBody>
          <a:bodyPr vert="horz" lIns="91440" tIns="45720" rIns="91440" bIns="45720" rtlCol="0" anchor="t">
            <a:normAutofit/>
          </a:bodyPr>
          <a:lstStyle/>
          <a:p>
            <a:r>
              <a:rPr lang="en-US">
                <a:solidFill>
                  <a:srgbClr val="FFFFFF"/>
                </a:solidFill>
              </a:rPr>
              <a:t>Summary</a:t>
            </a:r>
          </a:p>
        </p:txBody>
      </p:sp>
      <p:pic>
        <p:nvPicPr>
          <p:cNvPr id="5" name="Graphic 4" descr="Chat with solid fill">
            <a:extLst>
              <a:ext uri="{FF2B5EF4-FFF2-40B4-BE49-F238E27FC236}">
                <a16:creationId xmlns:a16="http://schemas.microsoft.com/office/drawing/2014/main" id="{D4FC9DDF-EC83-8C3B-9636-164F153AFA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0631" y="515953"/>
            <a:ext cx="2909342" cy="2909342"/>
          </a:xfrm>
          <a:prstGeom prst="rect">
            <a:avLst/>
          </a:prstGeom>
        </p:spPr>
      </p:pic>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4796790" y="3484606"/>
            <a:ext cx="6675120" cy="2793682"/>
          </a:xfrm>
        </p:spPr>
        <p:txBody>
          <a:bodyPr vert="horz" lIns="91440" tIns="45720" rIns="91440" bIns="45720" rtlCol="0">
            <a:normAutofit/>
          </a:bodyPr>
          <a:lstStyle/>
          <a:p>
            <a:pPr>
              <a:lnSpc>
                <a:spcPct val="100000"/>
              </a:lnSpc>
            </a:pPr>
            <a:r>
              <a:rPr lang="en-US" sz="1700" dirty="0"/>
              <a:t>In this experiment, we analyzed text message data using word vectorization and derived a model that can predict spam messages extremely well. </a:t>
            </a:r>
          </a:p>
          <a:p>
            <a:pPr>
              <a:lnSpc>
                <a:spcPct val="100000"/>
              </a:lnSpc>
            </a:pPr>
            <a:r>
              <a:rPr lang="en-US" sz="1700" dirty="0"/>
              <a:t>What’s wonderful about the field of data science is that it’s always improving – new algorithms are being made and refined to increase performance and tackle previously unencountered problems. While spam texting is certainly a threat, implementations like these make great gains in keeping the communication methods we take for granted safe and secure.</a:t>
            </a:r>
          </a:p>
        </p:txBody>
      </p:sp>
      <p:sp>
        <p:nvSpPr>
          <p:cNvPr id="16" name="Footer Placeholder 15">
            <a:extLst>
              <a:ext uri="{FF2B5EF4-FFF2-40B4-BE49-F238E27FC236}">
                <a16:creationId xmlns:a16="http://schemas.microsoft.com/office/drawing/2014/main" id="{C394FA6A-80EA-46C1-8A4C-B4D8E90A7BCE}"/>
              </a:ext>
            </a:extLst>
          </p:cNvPr>
          <p:cNvSpPr>
            <a:spLocks noGrp="1"/>
          </p:cNvSpPr>
          <p:nvPr>
            <p:ph type="ftr" sz="quarter" idx="11"/>
          </p:nvPr>
        </p:nvSpPr>
        <p:spPr>
          <a:xfrm>
            <a:off x="199277" y="6356350"/>
            <a:ext cx="3773283" cy="365125"/>
          </a:xfrm>
        </p:spPr>
        <p:txBody>
          <a:bodyPr vert="horz" lIns="91440" tIns="45720" rIns="91440" bIns="45720" rtlCol="0" anchor="ctr">
            <a:normAutofit/>
          </a:bodyPr>
          <a:lstStyle/>
          <a:p>
            <a:pPr>
              <a:lnSpc>
                <a:spcPct val="90000"/>
              </a:lnSpc>
              <a:spcAft>
                <a:spcPts val="600"/>
              </a:spcAft>
            </a:pPr>
            <a:r>
              <a:rPr lang="en-US" sz="900" kern="1200" dirty="0">
                <a:solidFill>
                  <a:srgbClr val="FFFFFF"/>
                </a:solidFill>
                <a:latin typeface="+mn-lt"/>
                <a:ea typeface="+mn-ea"/>
                <a:cs typeface="+mn-cs"/>
              </a:rPr>
              <a:t>Spam Classification with Word2Vec and Machine Learning Models</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D39F39FF-F5CB-4ACA-9B46-4CCF89ECA75F}" type="slidenum">
              <a:rPr lang="en-US" noProof="0" smtClean="0"/>
              <a:pPr lvl="0">
                <a:spcAft>
                  <a:spcPts val="600"/>
                </a:spcAft>
              </a:pPr>
              <a:t>15</a:t>
            </a:fld>
            <a:endParaRPr lang="en-US" noProof="0"/>
          </a:p>
        </p:txBody>
      </p:sp>
    </p:spTree>
    <p:extLst>
      <p:ext uri="{BB962C8B-B14F-4D97-AF65-F5344CB8AC3E}">
        <p14:creationId xmlns:p14="http://schemas.microsoft.com/office/powerpoint/2010/main" val="4039808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2E29D2-B637-2DD2-CCA0-A2FD3DF5E0E4}"/>
              </a:ext>
            </a:extLst>
          </p:cNvPr>
          <p:cNvSpPr/>
          <p:nvPr/>
        </p:nvSpPr>
        <p:spPr>
          <a:xfrm>
            <a:off x="0" y="0"/>
            <a:ext cx="70866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476546" y="1190125"/>
            <a:ext cx="5945393" cy="2366683"/>
          </a:xfrm>
        </p:spPr>
        <p:txBody>
          <a:bodyPr>
            <a:normAutofit/>
          </a:bodyPr>
          <a:lstStyle/>
          <a:p>
            <a:pPr algn="ctr"/>
            <a:r>
              <a:rPr lang="en-US" sz="6000" dirty="0"/>
              <a:t>Thank you!</a:t>
            </a:r>
          </a:p>
        </p:txBody>
      </p:sp>
      <p:sp>
        <p:nvSpPr>
          <p:cNvPr id="4" name="Footer Placeholder 3">
            <a:extLst>
              <a:ext uri="{FF2B5EF4-FFF2-40B4-BE49-F238E27FC236}">
                <a16:creationId xmlns:a16="http://schemas.microsoft.com/office/drawing/2014/main" id="{BBA09E0B-CEBC-425D-8A86-1F858D8DE9AD}"/>
              </a:ext>
            </a:extLst>
          </p:cNvPr>
          <p:cNvSpPr>
            <a:spLocks noGrp="1"/>
          </p:cNvSpPr>
          <p:nvPr>
            <p:ph type="ftr" sz="quarter" idx="11"/>
          </p:nvPr>
        </p:nvSpPr>
        <p:spPr/>
        <p:txBody>
          <a:bodyPr/>
          <a:lstStyle/>
          <a:p>
            <a:pPr>
              <a:lnSpc>
                <a:spcPct val="90000"/>
              </a:lnSpc>
              <a:spcAft>
                <a:spcPts val="600"/>
              </a:spcAft>
            </a:pPr>
            <a:r>
              <a:rPr lang="en-US" sz="1050" kern="1200" dirty="0">
                <a:solidFill>
                  <a:srgbClr val="FFFFFF"/>
                </a:solidFill>
                <a:latin typeface="+mn-lt"/>
                <a:ea typeface="+mn-ea"/>
                <a:cs typeface="+mn-cs"/>
              </a:rPr>
              <a:t>Spam Classification with Word2Vec and Machine Learning Models</a:t>
            </a:r>
          </a:p>
        </p:txBody>
      </p:sp>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p:txBody>
          <a:bodyPr/>
          <a:lstStyle/>
          <a:p>
            <a:pPr lvl="0"/>
            <a:fld id="{D39F39FF-F5CB-4ACA-9B46-4CCF89ECA75F}" type="slidenum">
              <a:rPr lang="en-US" noProof="0" smtClean="0">
                <a:solidFill>
                  <a:srgbClr val="4A41C5"/>
                </a:solidFill>
              </a:rPr>
              <a:pPr lvl="0"/>
              <a:t>16</a:t>
            </a:fld>
            <a:endParaRPr lang="en-US" noProof="0" dirty="0">
              <a:solidFill>
                <a:srgbClr val="4A41C5"/>
              </a:solidFill>
            </a:endParaRPr>
          </a:p>
        </p:txBody>
      </p:sp>
      <p:sp>
        <p:nvSpPr>
          <p:cNvPr id="10" name="Speech Bubble: Rectangle with Corners Rounded 9">
            <a:extLst>
              <a:ext uri="{FF2B5EF4-FFF2-40B4-BE49-F238E27FC236}">
                <a16:creationId xmlns:a16="http://schemas.microsoft.com/office/drawing/2014/main" id="{0DB8D825-A272-10AB-16AC-0CB59741CA4B}"/>
              </a:ext>
            </a:extLst>
          </p:cNvPr>
          <p:cNvSpPr/>
          <p:nvPr/>
        </p:nvSpPr>
        <p:spPr>
          <a:xfrm>
            <a:off x="1137046" y="1853099"/>
            <a:ext cx="4624392" cy="2419673"/>
          </a:xfrm>
          <a:prstGeom prst="wedgeRoundRectCallout">
            <a:avLst>
              <a:gd name="adj1" fmla="val -33333"/>
              <a:gd name="adj2" fmla="val 77412"/>
              <a:gd name="adj3" fmla="val 16667"/>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31">
            <a:extLst>
              <a:ext uri="{FF2B5EF4-FFF2-40B4-BE49-F238E27FC236}">
                <a16:creationId xmlns:a16="http://schemas.microsoft.com/office/drawing/2014/main" id="{468C60E3-4B24-0BC7-E1BF-608835A68CAE}"/>
              </a:ext>
            </a:extLst>
          </p:cNvPr>
          <p:cNvSpPr txBox="1">
            <a:spLocks/>
          </p:cNvSpPr>
          <p:nvPr/>
        </p:nvSpPr>
        <p:spPr>
          <a:xfrm>
            <a:off x="7082439" y="0"/>
            <a:ext cx="5112393" cy="63563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spc="-20" baseline="0">
                <a:solidFill>
                  <a:schemeClr val="bg1"/>
                </a:solidFill>
                <a:latin typeface="+mj-lt"/>
                <a:ea typeface="+mj-ea"/>
                <a:cs typeface="+mj-cs"/>
              </a:defRPr>
            </a:lvl1pPr>
          </a:lstStyle>
          <a:p>
            <a:pPr algn="ctr"/>
            <a:r>
              <a:rPr lang="en-US" sz="3600" dirty="0">
                <a:solidFill>
                  <a:srgbClr val="4A41C5"/>
                </a:solidFill>
              </a:rPr>
              <a:t>Stephen Ellingson</a:t>
            </a:r>
          </a:p>
          <a:p>
            <a:pPr algn="ctr"/>
            <a:endParaRPr lang="en-US" sz="1800" dirty="0">
              <a:solidFill>
                <a:srgbClr val="4A41C5"/>
              </a:solidFill>
            </a:endParaRPr>
          </a:p>
          <a:p>
            <a:pPr algn="ctr"/>
            <a:r>
              <a:rPr lang="en-US" sz="1800" dirty="0">
                <a:solidFill>
                  <a:srgbClr val="4A41C5"/>
                </a:solidFill>
              </a:rPr>
              <a:t>Email: </a:t>
            </a:r>
            <a:r>
              <a:rPr lang="en-US" sz="1800" dirty="0">
                <a:solidFill>
                  <a:srgbClr val="4A41C5"/>
                </a:solidFill>
                <a:hlinkClick r:id="rId2"/>
              </a:rPr>
              <a:t>stephen.ellingson1@gmail.com</a:t>
            </a:r>
            <a:endParaRPr lang="en-US" sz="1800" dirty="0">
              <a:solidFill>
                <a:srgbClr val="4A41C5"/>
              </a:solidFill>
            </a:endParaRPr>
          </a:p>
          <a:p>
            <a:pPr algn="ctr"/>
            <a:r>
              <a:rPr lang="en-US" sz="1800" dirty="0">
                <a:solidFill>
                  <a:srgbClr val="4A41C5"/>
                </a:solidFill>
              </a:rPr>
              <a:t>Portfolio: </a:t>
            </a:r>
            <a:r>
              <a:rPr lang="en-US" sz="1800" dirty="0">
                <a:solidFill>
                  <a:srgbClr val="4A41C5"/>
                </a:solidFill>
                <a:hlinkClick r:id="rId3"/>
              </a:rPr>
              <a:t>click here</a:t>
            </a:r>
            <a:endParaRPr lang="en-US" sz="1800" dirty="0">
              <a:solidFill>
                <a:srgbClr val="4A41C5"/>
              </a:solidFill>
            </a:endParaRPr>
          </a:p>
          <a:p>
            <a:pPr algn="ctr"/>
            <a:r>
              <a:rPr lang="en-US" sz="1800" dirty="0">
                <a:solidFill>
                  <a:srgbClr val="4A41C5"/>
                </a:solidFill>
              </a:rPr>
              <a:t>GitHub: </a:t>
            </a:r>
            <a:r>
              <a:rPr lang="en-US" sz="1800" dirty="0">
                <a:solidFill>
                  <a:srgbClr val="4A41C5"/>
                </a:solidFill>
                <a:hlinkClick r:id="rId4"/>
              </a:rPr>
              <a:t>click here</a:t>
            </a:r>
            <a:endParaRPr lang="en-US" sz="1800" dirty="0">
              <a:solidFill>
                <a:srgbClr val="4A41C5"/>
              </a:solidFill>
            </a:endParaRPr>
          </a:p>
          <a:p>
            <a:pPr algn="ctr"/>
            <a:r>
              <a:rPr lang="en-US" sz="1800" dirty="0">
                <a:solidFill>
                  <a:srgbClr val="4A41C5"/>
                </a:solidFill>
              </a:rPr>
              <a:t>LinkedIn: </a:t>
            </a:r>
            <a:r>
              <a:rPr lang="en-US" sz="1800" dirty="0">
                <a:solidFill>
                  <a:srgbClr val="4A41C5"/>
                </a:solidFill>
                <a:hlinkClick r:id="rId5"/>
              </a:rPr>
              <a:t>click here</a:t>
            </a:r>
            <a:endParaRPr lang="en-US" sz="1800" dirty="0">
              <a:solidFill>
                <a:srgbClr val="4A41C5"/>
              </a:solidFill>
            </a:endParaRPr>
          </a:p>
          <a:p>
            <a:pPr algn="ctr"/>
            <a:endParaRPr lang="en-US" sz="1800" dirty="0">
              <a:solidFill>
                <a:srgbClr val="4A41C5"/>
              </a:solidFill>
            </a:endParaRPr>
          </a:p>
          <a:p>
            <a:pPr algn="ctr"/>
            <a:endParaRPr lang="en-US" sz="1800" dirty="0">
              <a:solidFill>
                <a:srgbClr val="4A41C5"/>
              </a:solidFill>
            </a:endParaRPr>
          </a:p>
          <a:p>
            <a:pPr algn="ctr"/>
            <a:endParaRPr lang="en-US" sz="1800" dirty="0">
              <a:solidFill>
                <a:srgbClr val="4A41C5"/>
              </a:solidFill>
            </a:endParaRPr>
          </a:p>
          <a:p>
            <a:pPr algn="ctr"/>
            <a:endParaRPr lang="en-US" sz="1800" dirty="0">
              <a:solidFill>
                <a:srgbClr val="4A41C5"/>
              </a:solidFill>
            </a:endParaRPr>
          </a:p>
          <a:p>
            <a:pPr algn="ctr"/>
            <a:endParaRPr lang="en-US" sz="1800" dirty="0">
              <a:solidFill>
                <a:srgbClr val="4A41C5"/>
              </a:solidFill>
            </a:endParaRPr>
          </a:p>
          <a:p>
            <a:pPr algn="ctr"/>
            <a:r>
              <a:rPr lang="en-US" sz="1800" dirty="0">
                <a:solidFill>
                  <a:srgbClr val="4A41C5"/>
                </a:solidFill>
              </a:rPr>
              <a:t>To view the </a:t>
            </a:r>
            <a:r>
              <a:rPr lang="en-US" sz="1800" dirty="0" err="1">
                <a:solidFill>
                  <a:srgbClr val="4A41C5"/>
                </a:solidFill>
              </a:rPr>
              <a:t>Jupyter</a:t>
            </a:r>
            <a:r>
              <a:rPr lang="en-US" sz="1800" dirty="0">
                <a:solidFill>
                  <a:srgbClr val="4A41C5"/>
                </a:solidFill>
              </a:rPr>
              <a:t> notebook for this project, </a:t>
            </a:r>
            <a:r>
              <a:rPr lang="en-US" sz="1800" dirty="0">
                <a:solidFill>
                  <a:srgbClr val="4A41C5"/>
                </a:solidFill>
                <a:hlinkClick r:id="rId6"/>
              </a:rPr>
              <a:t>click here</a:t>
            </a:r>
            <a:endParaRPr lang="en-US" sz="1800" dirty="0">
              <a:solidFill>
                <a:srgbClr val="4A41C5"/>
              </a:solidFill>
            </a:endParaRPr>
          </a:p>
        </p:txBody>
      </p:sp>
    </p:spTree>
    <p:extLst>
      <p:ext uri="{BB962C8B-B14F-4D97-AF65-F5344CB8AC3E}">
        <p14:creationId xmlns:p14="http://schemas.microsoft.com/office/powerpoint/2010/main" val="767611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000759" y="194783"/>
            <a:ext cx="10022841" cy="760892"/>
          </a:xfrm>
        </p:spPr>
        <p:txBody>
          <a:bodyPr>
            <a:normAutofit fontScale="90000"/>
          </a:bodyPr>
          <a:lstStyle/>
          <a:p>
            <a:r>
              <a:rPr lang="en-US" dirty="0"/>
              <a:t>Sources</a:t>
            </a:r>
          </a:p>
        </p:txBody>
      </p:sp>
      <p:sp>
        <p:nvSpPr>
          <p:cNvPr id="4" name="Footer Placeholder 3">
            <a:extLst>
              <a:ext uri="{FF2B5EF4-FFF2-40B4-BE49-F238E27FC236}">
                <a16:creationId xmlns:a16="http://schemas.microsoft.com/office/drawing/2014/main" id="{1C63F48C-BFC1-4227-8BB0-C06C473D6F55}"/>
              </a:ext>
            </a:extLst>
          </p:cNvPr>
          <p:cNvSpPr>
            <a:spLocks noGrp="1"/>
          </p:cNvSpPr>
          <p:nvPr>
            <p:ph type="ftr" sz="quarter" idx="11"/>
          </p:nvPr>
        </p:nvSpPr>
        <p:spPr>
          <a:xfrm>
            <a:off x="201168" y="6356350"/>
            <a:ext cx="4837176" cy="365125"/>
          </a:xfrm>
        </p:spPr>
        <p:txBody>
          <a:bodyPr/>
          <a:lstStyle/>
          <a:p>
            <a:pPr>
              <a:lnSpc>
                <a:spcPct val="90000"/>
              </a:lnSpc>
              <a:spcAft>
                <a:spcPts val="600"/>
              </a:spcAft>
            </a:pPr>
            <a:r>
              <a:rPr lang="en-US" sz="1050" kern="1200" dirty="0">
                <a:latin typeface="+mn-lt"/>
                <a:ea typeface="+mn-ea"/>
                <a:cs typeface="+mn-cs"/>
              </a:rPr>
              <a:t>Spam Classification with Word2Vec and Machine Learning Models</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17</a:t>
            </a:fld>
            <a:endParaRPr lang="en-US" noProof="0" dirty="0"/>
          </a:p>
        </p:txBody>
      </p:sp>
      <p:sp>
        <p:nvSpPr>
          <p:cNvPr id="6" name="Content Placeholder 5">
            <a:extLst>
              <a:ext uri="{FF2B5EF4-FFF2-40B4-BE49-F238E27FC236}">
                <a16:creationId xmlns:a16="http://schemas.microsoft.com/office/drawing/2014/main" id="{693CDB33-7D3C-E6B1-AF1F-1D36D41FA38D}"/>
              </a:ext>
            </a:extLst>
          </p:cNvPr>
          <p:cNvSpPr>
            <a:spLocks noGrp="1"/>
          </p:cNvSpPr>
          <p:nvPr>
            <p:ph sz="quarter" idx="14"/>
          </p:nvPr>
        </p:nvSpPr>
        <p:spPr/>
        <p:txBody>
          <a:bodyPr/>
          <a:lstStyle/>
          <a:p>
            <a:r>
              <a:rPr lang="en-US" dirty="0"/>
              <a:t>Spam Statistics: </a:t>
            </a:r>
            <a:r>
              <a:rPr lang="en-US" dirty="0">
                <a:hlinkClick r:id="rId2"/>
              </a:rPr>
              <a:t>link</a:t>
            </a:r>
            <a:endParaRPr lang="en-US" dirty="0"/>
          </a:p>
          <a:p>
            <a:r>
              <a:rPr lang="en-US" dirty="0"/>
              <a:t>Word Vectorization: </a:t>
            </a:r>
            <a:r>
              <a:rPr lang="en-US" dirty="0">
                <a:hlinkClick r:id="rId3"/>
              </a:rPr>
              <a:t>link</a:t>
            </a:r>
            <a:endParaRPr lang="en-US" dirty="0"/>
          </a:p>
          <a:p>
            <a:r>
              <a:rPr lang="en-US" dirty="0"/>
              <a:t>Word2Vec Explanation: </a:t>
            </a:r>
            <a:r>
              <a:rPr lang="en-US" dirty="0">
                <a:hlinkClick r:id="rId4"/>
              </a:rPr>
              <a:t>link</a:t>
            </a:r>
            <a:endParaRPr lang="en-US" dirty="0"/>
          </a:p>
          <a:p>
            <a:r>
              <a:rPr lang="en-US" dirty="0"/>
              <a:t>CBOW Diagram: </a:t>
            </a:r>
            <a:r>
              <a:rPr lang="en-US" dirty="0">
                <a:hlinkClick r:id="rId5"/>
              </a:rPr>
              <a:t>link</a:t>
            </a:r>
            <a:endParaRPr lang="en-US" dirty="0"/>
          </a:p>
          <a:p>
            <a:r>
              <a:rPr lang="en-US" dirty="0"/>
              <a:t>Classification Model Explanations: </a:t>
            </a:r>
            <a:r>
              <a:rPr lang="en-US" dirty="0">
                <a:hlinkClick r:id="rId6"/>
              </a:rPr>
              <a:t>link</a:t>
            </a:r>
            <a:endParaRPr lang="en-US" dirty="0"/>
          </a:p>
          <a:p>
            <a:r>
              <a:rPr lang="en-US" dirty="0"/>
              <a:t>Harmonic Mean: </a:t>
            </a:r>
            <a:r>
              <a:rPr lang="en-US" dirty="0">
                <a:hlinkClick r:id="rId7"/>
              </a:rPr>
              <a:t>link</a:t>
            </a:r>
            <a:endParaRPr lang="en-US" dirty="0"/>
          </a:p>
          <a:p>
            <a:r>
              <a:rPr lang="en-US" dirty="0"/>
              <a:t>Kaggle SMS Dataset: </a:t>
            </a:r>
            <a:r>
              <a:rPr lang="en-US" dirty="0">
                <a:hlinkClick r:id="rId8"/>
              </a:rPr>
              <a:t>link</a:t>
            </a:r>
            <a:endParaRPr lang="en-US" dirty="0"/>
          </a:p>
        </p:txBody>
      </p:sp>
    </p:spTree>
    <p:extLst>
      <p:ext uri="{BB962C8B-B14F-4D97-AF65-F5344CB8AC3E}">
        <p14:creationId xmlns:p14="http://schemas.microsoft.com/office/powerpoint/2010/main" val="146942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54005083-1151-4AA0-B5A5-E5612B2B2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4">
            <a:extLst>
              <a:ext uri="{FF2B5EF4-FFF2-40B4-BE49-F238E27FC236}">
                <a16:creationId xmlns:a16="http://schemas.microsoft.com/office/drawing/2014/main" id="{4B963C5B-C292-4B20-9EC4-89C35372D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898262" y="274320"/>
            <a:ext cx="10424162" cy="656217"/>
          </a:xfrm>
        </p:spPr>
        <p:txBody>
          <a:bodyPr vert="horz" lIns="91440" tIns="45720" rIns="91440" bIns="45720" rtlCol="0" anchor="ctr">
            <a:noAutofit/>
          </a:bodyPr>
          <a:lstStyle/>
          <a:p>
            <a:pPr algn="r"/>
            <a:r>
              <a:rPr lang="en-US" sz="4300" spc="-40" dirty="0">
                <a:solidFill>
                  <a:srgbClr val="FFFFFF"/>
                </a:solidFill>
              </a:rPr>
              <a:t>Contents</a:t>
            </a:r>
          </a:p>
        </p:txBody>
      </p:sp>
      <p:pic>
        <p:nvPicPr>
          <p:cNvPr id="4" name="Picture Placeholder 7" descr="Pastel checklist and pencil">
            <a:extLst>
              <a:ext uri="{FF2B5EF4-FFF2-40B4-BE49-F238E27FC236}">
                <a16:creationId xmlns:a16="http://schemas.microsoft.com/office/drawing/2014/main" id="{811F90D1-0AA6-0756-9852-F6ED703808E8}"/>
              </a:ext>
            </a:extLst>
          </p:cNvPr>
          <p:cNvPicPr>
            <a:picLocks noGrp="1" noChangeAspect="1"/>
          </p:cNvPicPr>
          <p:nvPr>
            <p:ph type="pic" sz="quarter" idx="13"/>
          </p:nvPr>
        </p:nvPicPr>
        <p:blipFill rotWithShape="1">
          <a:blip r:embed="rId3"/>
          <a:srcRect l="20999" r="20609" b="-1"/>
          <a:stretch/>
        </p:blipFill>
        <p:spPr>
          <a:xfrm>
            <a:off x="1" y="1150467"/>
            <a:ext cx="4076699" cy="5707533"/>
          </a:xfrm>
          <a:prstGeom prst="rect">
            <a:avLst/>
          </a:prstGeom>
        </p:spPr>
      </p:pic>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4724401" y="1844937"/>
            <a:ext cx="6657190" cy="4332026"/>
          </a:xfrm>
        </p:spPr>
        <p:txBody>
          <a:bodyPr vert="horz" lIns="91440" tIns="45720" rIns="91440" bIns="45720" rtlCol="0">
            <a:normAutofit/>
          </a:bodyPr>
          <a:lstStyle/>
          <a:p>
            <a:pPr indent="-228600"/>
            <a:r>
              <a:rPr lang="en-US" sz="3200" dirty="0"/>
              <a:t>Introduction: The Spam Problem</a:t>
            </a:r>
          </a:p>
          <a:p>
            <a:pPr indent="-228600"/>
            <a:r>
              <a:rPr lang="en-US" sz="3200" dirty="0"/>
              <a:t>Word Vectorization</a:t>
            </a:r>
          </a:p>
          <a:p>
            <a:pPr indent="-228600"/>
            <a:r>
              <a:rPr lang="en-US" sz="3200" dirty="0"/>
              <a:t>Classification Modeling</a:t>
            </a:r>
          </a:p>
          <a:p>
            <a:pPr indent="-228600"/>
            <a:r>
              <a:rPr lang="en-US" sz="3200" dirty="0"/>
              <a:t>The Complete Process</a:t>
            </a:r>
          </a:p>
          <a:p>
            <a:pPr indent="-228600"/>
            <a:r>
              <a:rPr lang="en-US" sz="3200" dirty="0"/>
              <a:t>Results</a:t>
            </a:r>
          </a:p>
          <a:p>
            <a:pPr indent="-228600"/>
            <a:r>
              <a:rPr lang="en-US" sz="3200" dirty="0"/>
              <a:t>Where Can We Improve?</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pPr lvl="0">
                <a:spcAft>
                  <a:spcPts val="600"/>
                </a:spcAft>
              </a:pPr>
              <a:t>2</a:t>
            </a:fld>
            <a:endParaRPr lang="en-US" noProof="0"/>
          </a:p>
        </p:txBody>
      </p:sp>
    </p:spTree>
    <p:extLst>
      <p:ext uri="{BB962C8B-B14F-4D97-AF65-F5344CB8AC3E}">
        <p14:creationId xmlns:p14="http://schemas.microsoft.com/office/powerpoint/2010/main" val="210634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spc="-40">
                <a:solidFill>
                  <a:schemeClr val="accent1"/>
                </a:solidFill>
              </a:rPr>
              <a:t>Introduction: The Spam Problem</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647700" y="2465388"/>
            <a:ext cx="5677796" cy="3890962"/>
          </a:xfrm>
        </p:spPr>
        <p:txBody>
          <a:bodyPr vert="horz" lIns="91440" tIns="45720" rIns="91440" bIns="45720" rtlCol="0">
            <a:normAutofit/>
          </a:bodyPr>
          <a:lstStyle/>
          <a:p>
            <a:pPr>
              <a:lnSpc>
                <a:spcPct val="100000"/>
              </a:lnSpc>
            </a:pPr>
            <a:r>
              <a:rPr lang="en-US" sz="1300" dirty="0"/>
              <a:t>For better or worse, the COVID-19 pandemic brought along with it many technological and cultural changes, with one of them being an increase in remote lifestyles. As more people relied on messaging to communicate during this time period, so increased the amount of SMS spam messages - 2021 saw a 58% rise in spam texts sent from the previous year. </a:t>
            </a:r>
          </a:p>
          <a:p>
            <a:pPr>
              <a:lnSpc>
                <a:spcPct val="100000"/>
              </a:lnSpc>
            </a:pPr>
            <a:r>
              <a:rPr lang="en-US" sz="1300" dirty="0"/>
              <a:t>Unfortunately, this issue only seems to be getting worse - in fact, as of 2020, spam texts are now more popular than spam calls, and the average individual received more than 40 spam texts in April of 2022.</a:t>
            </a:r>
          </a:p>
          <a:p>
            <a:pPr>
              <a:lnSpc>
                <a:spcPct val="100000"/>
              </a:lnSpc>
            </a:pPr>
            <a:r>
              <a:rPr lang="en-US" sz="1300" dirty="0"/>
              <a:t>As this trend continues, I thought it would be prudent to showcase various data science methods and create some models of my own. Throughout this presentation, I’ll define the techniques implemented as well as the metrics used to determine optimal performance. In doing so, I hope not only to highlight an increasingly important issue but also to educate others on the power behind the amazing world of data science!</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dirty="0">
                <a:solidFill>
                  <a:schemeClr val="tx1"/>
                </a:solidFill>
                <a:latin typeface="+mn-lt"/>
                <a:ea typeface="+mn-ea"/>
                <a:cs typeface="+mn-cs"/>
              </a:rPr>
              <a:t>Spam Classification with Word2Vec and Machine Learning Models</a:t>
            </a:r>
          </a:p>
        </p:txBody>
      </p:sp>
      <p:pic>
        <p:nvPicPr>
          <p:cNvPr id="7" name="Graphic 6" descr="Checkbox Crossed with solid fill">
            <a:extLst>
              <a:ext uri="{FF2B5EF4-FFF2-40B4-BE49-F238E27FC236}">
                <a16:creationId xmlns:a16="http://schemas.microsoft.com/office/drawing/2014/main" id="{4C5CEA9F-8059-150E-138B-631DA63AB4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143372">
            <a:off x="7036115" y="3726231"/>
            <a:ext cx="1365051" cy="1365051"/>
          </a:xfrm>
          <a:prstGeom prst="rect">
            <a:avLst/>
          </a:prstGeom>
        </p:spPr>
      </p:pic>
      <p:pic>
        <p:nvPicPr>
          <p:cNvPr id="8" name="Picture Placeholder 7" descr="Chat bubble with solid fill">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a:blip r:embed="rId4">
            <a:extLst>
              <a:ext uri="{96DAC541-7B7A-43D3-8B79-37D633B846F1}">
                <asvg:svgBlip xmlns:asvg="http://schemas.microsoft.com/office/drawing/2016/SVG/main" r:embed="rId5"/>
              </a:ext>
            </a:extLst>
          </a:blip>
          <a:srcRect l="12778" r="12778"/>
          <a:stretch/>
        </p:blipFill>
        <p:spPr>
          <a:xfrm>
            <a:off x="7441822" y="1006711"/>
            <a:ext cx="4029268" cy="5140776"/>
          </a:xfrm>
          <a:prstGeom prst="rect">
            <a:avLst/>
          </a:prstGeom>
        </p:spPr>
      </p:pic>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pPr lvl="0">
                <a:spcAft>
                  <a:spcPts val="600"/>
                </a:spcAft>
              </a:pPr>
              <a:t>3</a:t>
            </a:fld>
            <a:endParaRPr lang="en-US" noProof="0"/>
          </a:p>
        </p:txBody>
      </p:sp>
      <p:pic>
        <p:nvPicPr>
          <p:cNvPr id="12" name="Graphic 11" descr="Question Mark with solid fill">
            <a:extLst>
              <a:ext uri="{FF2B5EF4-FFF2-40B4-BE49-F238E27FC236}">
                <a16:creationId xmlns:a16="http://schemas.microsoft.com/office/drawing/2014/main" id="{BE69CC24-7341-5EE8-0313-14D86AFA1D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16612">
            <a:off x="10569588" y="1483790"/>
            <a:ext cx="1456549" cy="1456549"/>
          </a:xfrm>
          <a:prstGeom prst="rect">
            <a:avLst/>
          </a:prstGeom>
        </p:spPr>
      </p:pic>
      <p:pic>
        <p:nvPicPr>
          <p:cNvPr id="14" name="Graphic 13" descr="Shield Cross with solid fill">
            <a:extLst>
              <a:ext uri="{FF2B5EF4-FFF2-40B4-BE49-F238E27FC236}">
                <a16:creationId xmlns:a16="http://schemas.microsoft.com/office/drawing/2014/main" id="{0070AB9D-8F10-81FE-9839-40DEC13B14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79754">
            <a:off x="10211556" y="3428155"/>
            <a:ext cx="1459924" cy="1459924"/>
          </a:xfrm>
          <a:prstGeom prst="rect">
            <a:avLst/>
          </a:prstGeom>
        </p:spPr>
      </p:pic>
      <p:pic>
        <p:nvPicPr>
          <p:cNvPr id="16" name="Graphic 15" descr="Warning with solid fill">
            <a:extLst>
              <a:ext uri="{FF2B5EF4-FFF2-40B4-BE49-F238E27FC236}">
                <a16:creationId xmlns:a16="http://schemas.microsoft.com/office/drawing/2014/main" id="{8ACD64BA-0BD2-366E-0800-DDD9103DB2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641350">
            <a:off x="7160446" y="1490896"/>
            <a:ext cx="1116388" cy="1116388"/>
          </a:xfrm>
          <a:prstGeom prst="rect">
            <a:avLst/>
          </a:prstGeom>
        </p:spPr>
      </p:pic>
    </p:spTree>
    <p:extLst>
      <p:ext uri="{BB962C8B-B14F-4D97-AF65-F5344CB8AC3E}">
        <p14:creationId xmlns:p14="http://schemas.microsoft.com/office/powerpoint/2010/main" val="10747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Placeholder 25" descr="White abstract square pattern on wall">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rotWithShape="1">
          <a:blip r:embed="rId3"/>
          <a:srcRect b="15730"/>
          <a:stretch/>
        </p:blipFill>
        <p:spPr>
          <a:xfrm>
            <a:off x="20" y="10"/>
            <a:ext cx="12191979" cy="6857990"/>
          </a:xfrm>
          <a:prstGeom prst="rect">
            <a:avLst/>
          </a:prstGeom>
        </p:spPr>
      </p:pic>
      <p:sp>
        <p:nvSpPr>
          <p:cNvPr id="42" name="Rectangle 41">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41963" y="0"/>
            <a:ext cx="8950035" cy="6858000"/>
          </a:xfrm>
          <a:prstGeom prst="rect">
            <a:avLst/>
          </a:prstGeom>
          <a:gradFill>
            <a:gsLst>
              <a:gs pos="77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4083909" y="1531510"/>
            <a:ext cx="7422853" cy="4130693"/>
          </a:xfrm>
        </p:spPr>
        <p:txBody>
          <a:bodyPr vert="horz" lIns="91440" tIns="45720" rIns="91440" bIns="45720" rtlCol="0" anchor="t">
            <a:normAutofit/>
          </a:bodyPr>
          <a:lstStyle/>
          <a:p>
            <a:pPr algn="r"/>
            <a:r>
              <a:rPr lang="en-US" sz="6600" b="1" kern="1200" spc="-40" baseline="0" dirty="0">
                <a:solidFill>
                  <a:srgbClr val="FFFFFF"/>
                </a:solidFill>
                <a:latin typeface="+mj-lt"/>
                <a:ea typeface="+mj-ea"/>
                <a:cs typeface="+mj-cs"/>
              </a:rPr>
              <a:t>Word Vectorization</a:t>
            </a:r>
          </a:p>
        </p:txBody>
      </p:sp>
      <p:sp>
        <p:nvSpPr>
          <p:cNvPr id="14" name="Rectangle 13">
            <a:extLst>
              <a:ext uri="{FF2B5EF4-FFF2-40B4-BE49-F238E27FC236}">
                <a16:creationId xmlns:a16="http://schemas.microsoft.com/office/drawing/2014/main" id="{94EE4D0D-D94B-4BEF-913F-9F3ABE3D8668}"/>
              </a:ext>
            </a:extLst>
          </p:cNvPr>
          <p:cNvSpPr/>
          <p:nvPr/>
        </p:nvSpPr>
        <p:spPr>
          <a:xfrm>
            <a:off x="0" y="6158753"/>
            <a:ext cx="12188952" cy="6992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2">
            <a:extLst>
              <a:ext uri="{FF2B5EF4-FFF2-40B4-BE49-F238E27FC236}">
                <a16:creationId xmlns:a16="http://schemas.microsoft.com/office/drawing/2014/main" id="{56923078-4BE8-1B1D-0350-738C79D0C79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dirty="0">
                <a:solidFill>
                  <a:srgbClr val="FFFFFF"/>
                </a:solidFill>
                <a:latin typeface="+mn-lt"/>
                <a:ea typeface="+mn-ea"/>
                <a:cs typeface="+mn-cs"/>
              </a:rPr>
              <a:t>Spam Classification with Word2Vec and Machine Learning Models</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rgbClr val="FFFFFF"/>
                </a:solidFill>
              </a:rPr>
              <a:pPr lvl="0">
                <a:spcAft>
                  <a:spcPts val="600"/>
                </a:spcAft>
              </a:pPr>
              <a:t>4</a:t>
            </a:fld>
            <a:endParaRPr lang="en-US" noProof="0">
              <a:solidFill>
                <a:srgbClr val="FFFFFF"/>
              </a:solidFill>
            </a:endParaRPr>
          </a:p>
        </p:txBody>
      </p:sp>
    </p:spTree>
    <p:extLst>
      <p:ext uri="{BB962C8B-B14F-4D97-AF65-F5344CB8AC3E}">
        <p14:creationId xmlns:p14="http://schemas.microsoft.com/office/powerpoint/2010/main" val="2826028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6112" y="238234"/>
            <a:ext cx="10022841" cy="760892"/>
          </a:xfrm>
        </p:spPr>
        <p:txBody>
          <a:bodyPr>
            <a:normAutofit fontScale="90000"/>
          </a:bodyPr>
          <a:lstStyle/>
          <a:p>
            <a:r>
              <a:rPr lang="en-US" dirty="0"/>
              <a:t>What is Word Vectorization?</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646112" y="1560513"/>
            <a:ext cx="10899776" cy="2294308"/>
          </a:xfrm>
        </p:spPr>
        <p:txBody>
          <a:bodyPr>
            <a:normAutofit/>
          </a:bodyPr>
          <a:lstStyle/>
          <a:p>
            <a:pPr marL="0" indent="0">
              <a:buNone/>
            </a:pPr>
            <a:r>
              <a:rPr lang="en-US" dirty="0"/>
              <a:t>Word vectorization is the process of converting words into structured numeric representation. Depending on the purpose, those numbers can signify the existence of a word in a sentence or similarity of one word to other words.</a:t>
            </a:r>
          </a:p>
          <a:p>
            <a:pPr marL="0" indent="0">
              <a:buNone/>
            </a:pPr>
            <a:r>
              <a:rPr lang="en-US" dirty="0"/>
              <a:t>For example, in a simple bag-of-words model we could obtain a sparse matrix with counts of words that appear in each phrase:</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5</a:t>
            </a:fld>
            <a:endParaRPr lang="en-US" noProof="0" dirty="0"/>
          </a:p>
        </p:txBody>
      </p:sp>
      <p:sp>
        <p:nvSpPr>
          <p:cNvPr id="6" name="TextBox 5">
            <a:extLst>
              <a:ext uri="{FF2B5EF4-FFF2-40B4-BE49-F238E27FC236}">
                <a16:creationId xmlns:a16="http://schemas.microsoft.com/office/drawing/2014/main" id="{ADC2E559-6C9E-92CB-5577-0D1248F5D2C7}"/>
              </a:ext>
            </a:extLst>
          </p:cNvPr>
          <p:cNvSpPr txBox="1"/>
          <p:nvPr/>
        </p:nvSpPr>
        <p:spPr>
          <a:xfrm>
            <a:off x="649045" y="4715435"/>
            <a:ext cx="1789355" cy="923330"/>
          </a:xfrm>
          <a:prstGeom prst="rect">
            <a:avLst/>
          </a:prstGeom>
          <a:noFill/>
        </p:spPr>
        <p:txBody>
          <a:bodyPr wrap="square" rtlCol="0">
            <a:spAutoFit/>
          </a:bodyPr>
          <a:lstStyle/>
          <a:p>
            <a:pPr algn="ctr"/>
            <a:r>
              <a:rPr lang="en-US" dirty="0">
                <a:latin typeface="Century" panose="02040604050505020304" pitchFamily="18" charset="0"/>
              </a:rPr>
              <a:t>“The large fox”</a:t>
            </a:r>
          </a:p>
          <a:p>
            <a:pPr algn="ctr"/>
            <a:r>
              <a:rPr lang="en-US" dirty="0">
                <a:latin typeface="Century" panose="02040604050505020304" pitchFamily="18" charset="0"/>
              </a:rPr>
              <a:t>“A red apple”</a:t>
            </a:r>
          </a:p>
          <a:p>
            <a:pPr algn="ctr"/>
            <a:r>
              <a:rPr lang="en-US" dirty="0">
                <a:latin typeface="Century" panose="02040604050505020304" pitchFamily="18" charset="0"/>
              </a:rPr>
              <a:t>“This red fox”</a:t>
            </a:r>
          </a:p>
        </p:txBody>
      </p:sp>
      <p:graphicFrame>
        <p:nvGraphicFramePr>
          <p:cNvPr id="9" name="Table 9">
            <a:extLst>
              <a:ext uri="{FF2B5EF4-FFF2-40B4-BE49-F238E27FC236}">
                <a16:creationId xmlns:a16="http://schemas.microsoft.com/office/drawing/2014/main" id="{C64EC5C7-39BE-BDB1-E5B9-FF7DF69DF83E}"/>
              </a:ext>
            </a:extLst>
          </p:cNvPr>
          <p:cNvGraphicFramePr>
            <a:graphicFrameLocks noGrp="1"/>
          </p:cNvGraphicFramePr>
          <p:nvPr>
            <p:extLst>
              <p:ext uri="{D42A27DB-BD31-4B8C-83A1-F6EECF244321}">
                <p14:modId xmlns:p14="http://schemas.microsoft.com/office/powerpoint/2010/main" val="2024876979"/>
              </p:ext>
            </p:extLst>
          </p:nvPr>
        </p:nvGraphicFramePr>
        <p:xfrm>
          <a:off x="3479137" y="4362001"/>
          <a:ext cx="8128000" cy="148336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606517199"/>
                    </a:ext>
                  </a:extLst>
                </a:gridCol>
                <a:gridCol w="1016000">
                  <a:extLst>
                    <a:ext uri="{9D8B030D-6E8A-4147-A177-3AD203B41FA5}">
                      <a16:colId xmlns:a16="http://schemas.microsoft.com/office/drawing/2014/main" val="1798969536"/>
                    </a:ext>
                  </a:extLst>
                </a:gridCol>
                <a:gridCol w="1016000">
                  <a:extLst>
                    <a:ext uri="{9D8B030D-6E8A-4147-A177-3AD203B41FA5}">
                      <a16:colId xmlns:a16="http://schemas.microsoft.com/office/drawing/2014/main" val="1676000246"/>
                    </a:ext>
                  </a:extLst>
                </a:gridCol>
                <a:gridCol w="1016000">
                  <a:extLst>
                    <a:ext uri="{9D8B030D-6E8A-4147-A177-3AD203B41FA5}">
                      <a16:colId xmlns:a16="http://schemas.microsoft.com/office/drawing/2014/main" val="3592126922"/>
                    </a:ext>
                  </a:extLst>
                </a:gridCol>
                <a:gridCol w="1016000">
                  <a:extLst>
                    <a:ext uri="{9D8B030D-6E8A-4147-A177-3AD203B41FA5}">
                      <a16:colId xmlns:a16="http://schemas.microsoft.com/office/drawing/2014/main" val="1433585914"/>
                    </a:ext>
                  </a:extLst>
                </a:gridCol>
                <a:gridCol w="1016000">
                  <a:extLst>
                    <a:ext uri="{9D8B030D-6E8A-4147-A177-3AD203B41FA5}">
                      <a16:colId xmlns:a16="http://schemas.microsoft.com/office/drawing/2014/main" val="1460055237"/>
                    </a:ext>
                  </a:extLst>
                </a:gridCol>
                <a:gridCol w="1016000">
                  <a:extLst>
                    <a:ext uri="{9D8B030D-6E8A-4147-A177-3AD203B41FA5}">
                      <a16:colId xmlns:a16="http://schemas.microsoft.com/office/drawing/2014/main" val="1637409940"/>
                    </a:ext>
                  </a:extLst>
                </a:gridCol>
                <a:gridCol w="1016000">
                  <a:extLst>
                    <a:ext uri="{9D8B030D-6E8A-4147-A177-3AD203B41FA5}">
                      <a16:colId xmlns:a16="http://schemas.microsoft.com/office/drawing/2014/main" val="951278605"/>
                    </a:ext>
                  </a:extLst>
                </a:gridCol>
              </a:tblGrid>
              <a:tr h="370840">
                <a:tc>
                  <a:txBody>
                    <a:bodyPr/>
                    <a:lstStyle/>
                    <a:p>
                      <a:pPr algn="ctr"/>
                      <a:endParaRPr lang="en-US" sz="1200" dirty="0">
                        <a:latin typeface="Century" panose="02040604050505020304" pitchFamily="18" charset="0"/>
                      </a:endParaRPr>
                    </a:p>
                  </a:txBody>
                  <a:tcPr>
                    <a:solidFill>
                      <a:schemeClr val="bg1">
                        <a:lumMod val="85000"/>
                      </a:schemeClr>
                    </a:solidFill>
                  </a:tcPr>
                </a:tc>
                <a:tc>
                  <a:txBody>
                    <a:bodyPr/>
                    <a:lstStyle/>
                    <a:p>
                      <a:pPr algn="ctr"/>
                      <a:r>
                        <a:rPr lang="en-US" sz="1200" dirty="0">
                          <a:latin typeface="Century" panose="02040604050505020304" pitchFamily="18" charset="0"/>
                        </a:rPr>
                        <a:t>The</a:t>
                      </a:r>
                    </a:p>
                  </a:txBody>
                  <a:tcPr/>
                </a:tc>
                <a:tc>
                  <a:txBody>
                    <a:bodyPr/>
                    <a:lstStyle/>
                    <a:p>
                      <a:pPr algn="ctr"/>
                      <a:r>
                        <a:rPr lang="en-US" sz="1200" dirty="0">
                          <a:latin typeface="Century" panose="02040604050505020304" pitchFamily="18" charset="0"/>
                        </a:rPr>
                        <a:t>Large</a:t>
                      </a:r>
                    </a:p>
                  </a:txBody>
                  <a:tcPr/>
                </a:tc>
                <a:tc>
                  <a:txBody>
                    <a:bodyPr/>
                    <a:lstStyle/>
                    <a:p>
                      <a:pPr algn="ctr"/>
                      <a:r>
                        <a:rPr lang="en-US" sz="1200" dirty="0">
                          <a:latin typeface="Century" panose="02040604050505020304" pitchFamily="18" charset="0"/>
                        </a:rPr>
                        <a:t>Fox</a:t>
                      </a:r>
                    </a:p>
                  </a:txBody>
                  <a:tcPr/>
                </a:tc>
                <a:tc>
                  <a:txBody>
                    <a:bodyPr/>
                    <a:lstStyle/>
                    <a:p>
                      <a:pPr algn="ctr"/>
                      <a:r>
                        <a:rPr lang="en-US" sz="1200" dirty="0">
                          <a:latin typeface="Century" panose="02040604050505020304" pitchFamily="18" charset="0"/>
                        </a:rPr>
                        <a:t>A</a:t>
                      </a:r>
                    </a:p>
                  </a:txBody>
                  <a:tcPr/>
                </a:tc>
                <a:tc>
                  <a:txBody>
                    <a:bodyPr/>
                    <a:lstStyle/>
                    <a:p>
                      <a:pPr algn="ctr"/>
                      <a:r>
                        <a:rPr lang="en-US" sz="1200" dirty="0">
                          <a:latin typeface="Century" panose="02040604050505020304" pitchFamily="18" charset="0"/>
                        </a:rPr>
                        <a:t>Red</a:t>
                      </a:r>
                    </a:p>
                  </a:txBody>
                  <a:tcPr/>
                </a:tc>
                <a:tc>
                  <a:txBody>
                    <a:bodyPr/>
                    <a:lstStyle/>
                    <a:p>
                      <a:pPr algn="ctr"/>
                      <a:r>
                        <a:rPr lang="en-US" sz="1200" dirty="0">
                          <a:latin typeface="Century" panose="02040604050505020304" pitchFamily="18" charset="0"/>
                        </a:rPr>
                        <a:t>Apple</a:t>
                      </a:r>
                    </a:p>
                  </a:txBody>
                  <a:tcPr/>
                </a:tc>
                <a:tc>
                  <a:txBody>
                    <a:bodyPr/>
                    <a:lstStyle/>
                    <a:p>
                      <a:pPr algn="ctr"/>
                      <a:r>
                        <a:rPr lang="en-US" sz="1200" dirty="0">
                          <a:latin typeface="Century" panose="02040604050505020304" pitchFamily="18" charset="0"/>
                        </a:rPr>
                        <a:t>This </a:t>
                      </a:r>
                    </a:p>
                  </a:txBody>
                  <a:tcPr/>
                </a:tc>
                <a:extLst>
                  <a:ext uri="{0D108BD9-81ED-4DB2-BD59-A6C34878D82A}">
                    <a16:rowId xmlns:a16="http://schemas.microsoft.com/office/drawing/2014/main" val="1960373105"/>
                  </a:ext>
                </a:extLst>
              </a:tr>
              <a:tr h="370840">
                <a:tc>
                  <a:txBody>
                    <a:bodyPr/>
                    <a:lstStyle/>
                    <a:p>
                      <a:pPr algn="ctr"/>
                      <a:r>
                        <a:rPr lang="en-US" sz="1200" dirty="0">
                          <a:latin typeface="Century" panose="02040604050505020304" pitchFamily="18" charset="0"/>
                        </a:rPr>
                        <a:t>Phrase 1</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extLst>
                  <a:ext uri="{0D108BD9-81ED-4DB2-BD59-A6C34878D82A}">
                    <a16:rowId xmlns:a16="http://schemas.microsoft.com/office/drawing/2014/main" val="3631164062"/>
                  </a:ext>
                </a:extLst>
              </a:tr>
              <a:tr h="370840">
                <a:tc>
                  <a:txBody>
                    <a:bodyPr/>
                    <a:lstStyle/>
                    <a:p>
                      <a:pPr algn="ctr"/>
                      <a:r>
                        <a:rPr lang="en-US" sz="1200" dirty="0">
                          <a:latin typeface="Century" panose="02040604050505020304" pitchFamily="18" charset="0"/>
                        </a:rPr>
                        <a:t>Phrase 2</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0</a:t>
                      </a:r>
                    </a:p>
                  </a:txBody>
                  <a:tcPr/>
                </a:tc>
                <a:extLst>
                  <a:ext uri="{0D108BD9-81ED-4DB2-BD59-A6C34878D82A}">
                    <a16:rowId xmlns:a16="http://schemas.microsoft.com/office/drawing/2014/main" val="886561375"/>
                  </a:ext>
                </a:extLst>
              </a:tr>
              <a:tr h="370840">
                <a:tc>
                  <a:txBody>
                    <a:bodyPr/>
                    <a:lstStyle/>
                    <a:p>
                      <a:pPr algn="ctr"/>
                      <a:r>
                        <a:rPr lang="en-US" sz="1200" dirty="0">
                          <a:latin typeface="Century" panose="02040604050505020304" pitchFamily="18" charset="0"/>
                        </a:rPr>
                        <a:t>Phrase 3</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1</a:t>
                      </a:r>
                    </a:p>
                  </a:txBody>
                  <a:tcPr/>
                </a:tc>
                <a:tc>
                  <a:txBody>
                    <a:bodyPr/>
                    <a:lstStyle/>
                    <a:p>
                      <a:pPr algn="ctr"/>
                      <a:r>
                        <a:rPr lang="en-US" sz="1200" dirty="0">
                          <a:latin typeface="Century" panose="02040604050505020304" pitchFamily="18" charset="0"/>
                        </a:rPr>
                        <a:t>0</a:t>
                      </a:r>
                    </a:p>
                  </a:txBody>
                  <a:tcPr/>
                </a:tc>
                <a:tc>
                  <a:txBody>
                    <a:bodyPr/>
                    <a:lstStyle/>
                    <a:p>
                      <a:pPr algn="ctr"/>
                      <a:r>
                        <a:rPr lang="en-US" sz="1200" dirty="0">
                          <a:latin typeface="Century" panose="02040604050505020304" pitchFamily="18" charset="0"/>
                        </a:rPr>
                        <a:t>1</a:t>
                      </a:r>
                    </a:p>
                  </a:txBody>
                  <a:tcPr/>
                </a:tc>
                <a:extLst>
                  <a:ext uri="{0D108BD9-81ED-4DB2-BD59-A6C34878D82A}">
                    <a16:rowId xmlns:a16="http://schemas.microsoft.com/office/drawing/2014/main" val="740126734"/>
                  </a:ext>
                </a:extLst>
              </a:tr>
            </a:tbl>
          </a:graphicData>
        </a:graphic>
      </p:graphicFrame>
      <p:cxnSp>
        <p:nvCxnSpPr>
          <p:cNvPr id="11" name="Straight Arrow Connector 10">
            <a:extLst>
              <a:ext uri="{FF2B5EF4-FFF2-40B4-BE49-F238E27FC236}">
                <a16:creationId xmlns:a16="http://schemas.microsoft.com/office/drawing/2014/main" id="{04161913-1924-F779-0518-5BD1240D1F06}"/>
              </a:ext>
            </a:extLst>
          </p:cNvPr>
          <p:cNvCxnSpPr>
            <a:cxnSpLocks/>
          </p:cNvCxnSpPr>
          <p:nvPr/>
        </p:nvCxnSpPr>
        <p:spPr>
          <a:xfrm>
            <a:off x="2619756" y="5177100"/>
            <a:ext cx="67925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41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4A68FF-C8BF-002A-F635-B623D3CA0BED}"/>
              </a:ext>
            </a:extLst>
          </p:cNvPr>
          <p:cNvPicPr>
            <a:picLocks noChangeAspect="1"/>
          </p:cNvPicPr>
          <p:nvPr/>
        </p:nvPicPr>
        <p:blipFill>
          <a:blip r:embed="rId2"/>
          <a:stretch>
            <a:fillRect/>
          </a:stretch>
        </p:blipFill>
        <p:spPr>
          <a:xfrm>
            <a:off x="6159080" y="3296334"/>
            <a:ext cx="5449888" cy="3287949"/>
          </a:xfrm>
          <a:prstGeom prst="rect">
            <a:avLst/>
          </a:prstGeom>
        </p:spPr>
      </p:pic>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6112" y="238234"/>
            <a:ext cx="10022841" cy="760892"/>
          </a:xfrm>
        </p:spPr>
        <p:txBody>
          <a:bodyPr>
            <a:normAutofit fontScale="90000"/>
          </a:bodyPr>
          <a:lstStyle/>
          <a:p>
            <a:r>
              <a:rPr lang="en-US" dirty="0"/>
              <a:t>Word2Vec Explained</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403738" y="1725965"/>
            <a:ext cx="5449888" cy="4921346"/>
          </a:xfrm>
        </p:spPr>
        <p:txBody>
          <a:bodyPr>
            <a:normAutofit fontScale="47500" lnSpcReduction="20000"/>
          </a:bodyPr>
          <a:lstStyle/>
          <a:p>
            <a:pPr marL="0" indent="0">
              <a:buNone/>
            </a:pPr>
            <a:r>
              <a:rPr lang="en-US" sz="4200" dirty="0"/>
              <a:t>Word2Vec is a specific type of word vectorization technique that, instead of counting word occurrences like the previous example, finds associations between words through a shallow neural network model. Each distinct word is then represented as a list of numbers (or “vector”) in a multidimensional space.</a:t>
            </a:r>
          </a:p>
          <a:p>
            <a:pPr marL="0" indent="0">
              <a:buNone/>
            </a:pPr>
            <a:r>
              <a:rPr lang="en-US" sz="4200" dirty="0"/>
              <a:t>The implementation used for this project was Continuous Bag of Words (CBOW), which uses surrounding words in a phrase to predict the word in the middle. This is the method I chose to use, as it is a firmly established technique that provides greater accuracy than using more rudimentary methods.</a:t>
            </a:r>
          </a:p>
          <a:p>
            <a:pPr marL="0" indent="0">
              <a:buNone/>
            </a:pPr>
            <a:endParaRPr lang="en-US" dirty="0"/>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6</a:t>
            </a:fld>
            <a:endParaRPr lang="en-US" noProof="0" dirty="0"/>
          </a:p>
        </p:txBody>
      </p:sp>
      <p:sp>
        <p:nvSpPr>
          <p:cNvPr id="2" name="Content Placeholder 18">
            <a:extLst>
              <a:ext uri="{FF2B5EF4-FFF2-40B4-BE49-F238E27FC236}">
                <a16:creationId xmlns:a16="http://schemas.microsoft.com/office/drawing/2014/main" id="{F29017B4-8839-C664-CA26-82BF95B3BDCA}"/>
              </a:ext>
            </a:extLst>
          </p:cNvPr>
          <p:cNvSpPr txBox="1">
            <a:spLocks/>
          </p:cNvSpPr>
          <p:nvPr/>
        </p:nvSpPr>
        <p:spPr>
          <a:xfrm>
            <a:off x="6221833" y="1435004"/>
            <a:ext cx="5449888" cy="430240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CBOW ARCHITECTURE COMPONENTS</a:t>
            </a:r>
          </a:p>
          <a:p>
            <a:pPr marL="457200" indent="-457200">
              <a:buFont typeface="Arial" panose="020B0604020202020204" pitchFamily="34" charset="0"/>
              <a:buAutoNum type="arabicPeriod"/>
            </a:pPr>
            <a:r>
              <a:rPr lang="en-US" sz="1600" dirty="0"/>
              <a:t>Input layer of one-hot encoded context words.</a:t>
            </a:r>
          </a:p>
          <a:p>
            <a:pPr marL="457200" indent="-457200">
              <a:buFont typeface="Arial" panose="020B0604020202020204" pitchFamily="34" charset="0"/>
              <a:buAutoNum type="arabicPeriod"/>
            </a:pPr>
            <a:r>
              <a:rPr lang="en-US" sz="1600" dirty="0"/>
              <a:t>Hidden layer of </a:t>
            </a:r>
            <a:r>
              <a:rPr lang="en-US" sz="1600" i="1" dirty="0"/>
              <a:t>n</a:t>
            </a:r>
            <a:r>
              <a:rPr lang="en-US" sz="1600" dirty="0"/>
              <a:t> dimensions.</a:t>
            </a:r>
          </a:p>
          <a:p>
            <a:pPr marL="457200" indent="-457200">
              <a:buFont typeface="Arial" panose="020B0604020202020204" pitchFamily="34" charset="0"/>
              <a:buAutoNum type="arabicPeriod"/>
            </a:pPr>
            <a:r>
              <a:rPr lang="en-US" sz="1600" dirty="0"/>
              <a:t>Output layer of the output word (in one-hot encoded format).</a:t>
            </a:r>
          </a:p>
          <a:p>
            <a:pPr marL="0" indent="0">
              <a:buFont typeface="Arial" panose="020B0604020202020204" pitchFamily="34" charset="0"/>
              <a:buNone/>
            </a:pPr>
            <a:endParaRPr lang="en-US" dirty="0"/>
          </a:p>
        </p:txBody>
      </p:sp>
      <p:cxnSp>
        <p:nvCxnSpPr>
          <p:cNvPr id="8" name="Straight Connector 7">
            <a:extLst>
              <a:ext uri="{FF2B5EF4-FFF2-40B4-BE49-F238E27FC236}">
                <a16:creationId xmlns:a16="http://schemas.microsoft.com/office/drawing/2014/main" id="{A41A2A03-94AB-6E79-A742-4E1EC25142FC}"/>
              </a:ext>
            </a:extLst>
          </p:cNvPr>
          <p:cNvCxnSpPr/>
          <p:nvPr/>
        </p:nvCxnSpPr>
        <p:spPr>
          <a:xfrm>
            <a:off x="7673789" y="1862883"/>
            <a:ext cx="254597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538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9" name="Rectangle 2058">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2BB59496-1A24-36FB-3912-6121A9676AF7}"/>
              </a:ext>
            </a:extLst>
          </p:cNvPr>
          <p:cNvPicPr>
            <a:picLocks noChangeAspect="1" noChangeArrowheads="1"/>
          </p:cNvPicPr>
          <p:nvPr/>
        </p:nvPicPr>
        <p:blipFill rotWithShape="1">
          <a:blip r:embed="rId3"/>
          <a:srcRect l="604" t="19022" r="-25105" b="10946"/>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41963" y="0"/>
            <a:ext cx="8950035" cy="6858000"/>
          </a:xfrm>
          <a:prstGeom prst="rect">
            <a:avLst/>
          </a:prstGeom>
          <a:gradFill>
            <a:gsLst>
              <a:gs pos="77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2523030" y="1723039"/>
            <a:ext cx="9549245" cy="4130693"/>
          </a:xfrm>
        </p:spPr>
        <p:txBody>
          <a:bodyPr vert="horz" lIns="91440" tIns="45720" rIns="91440" bIns="45720" rtlCol="0" anchor="t">
            <a:normAutofit/>
          </a:bodyPr>
          <a:lstStyle/>
          <a:p>
            <a:pPr algn="r"/>
            <a:r>
              <a:rPr lang="en-US" sz="6600" b="1" kern="1200" spc="-40" baseline="0" dirty="0">
                <a:solidFill>
                  <a:srgbClr val="FFFFFF"/>
                </a:solidFill>
                <a:latin typeface="+mj-lt"/>
                <a:ea typeface="+mj-ea"/>
                <a:cs typeface="+mj-cs"/>
              </a:rPr>
              <a:t>Classification Modeling</a:t>
            </a:r>
          </a:p>
        </p:txBody>
      </p:sp>
      <p:sp>
        <p:nvSpPr>
          <p:cNvPr id="12" name="Rectangle 11">
            <a:extLst>
              <a:ext uri="{FF2B5EF4-FFF2-40B4-BE49-F238E27FC236}">
                <a16:creationId xmlns:a16="http://schemas.microsoft.com/office/drawing/2014/main" id="{1B3545E8-0756-3038-A0E7-FAC9B79BF994}"/>
              </a:ext>
            </a:extLst>
          </p:cNvPr>
          <p:cNvSpPr/>
          <p:nvPr/>
        </p:nvSpPr>
        <p:spPr>
          <a:xfrm>
            <a:off x="3048" y="6158753"/>
            <a:ext cx="12188952" cy="6992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dirty="0">
                <a:solidFill>
                  <a:srgbClr val="FFFFFF"/>
                </a:solidFill>
              </a:rPr>
              <a:t>Spam Classification with Word2Vec and Machine Learning Models</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rgbClr val="FFFFFF"/>
                </a:solidFill>
              </a:rPr>
              <a:pPr lvl="0">
                <a:spcAft>
                  <a:spcPts val="600"/>
                </a:spcAft>
              </a:pPr>
              <a:t>7</a:t>
            </a:fld>
            <a:endParaRPr lang="en-US" noProof="0">
              <a:solidFill>
                <a:srgbClr val="FFFFFF"/>
              </a:solidFill>
            </a:endParaRPr>
          </a:p>
        </p:txBody>
      </p:sp>
    </p:spTree>
    <p:extLst>
      <p:ext uri="{BB962C8B-B14F-4D97-AF65-F5344CB8AC3E}">
        <p14:creationId xmlns:p14="http://schemas.microsoft.com/office/powerpoint/2010/main" val="1474531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6112" y="238234"/>
            <a:ext cx="10022841" cy="760892"/>
          </a:xfrm>
        </p:spPr>
        <p:txBody>
          <a:bodyPr>
            <a:normAutofit fontScale="90000"/>
          </a:bodyPr>
          <a:lstStyle/>
          <a:p>
            <a:r>
              <a:rPr lang="en-US" dirty="0"/>
              <a:t>Classification Models</a:t>
            </a:r>
          </a:p>
        </p:txBody>
      </p:sp>
      <p:sp>
        <p:nvSpPr>
          <p:cNvPr id="4" name="Rectangle 3">
            <a:extLst>
              <a:ext uri="{FF2B5EF4-FFF2-40B4-BE49-F238E27FC236}">
                <a16:creationId xmlns:a16="http://schemas.microsoft.com/office/drawing/2014/main" id="{3AB5833A-B1E5-FBEA-C4C8-477554696B88}"/>
              </a:ext>
            </a:extLst>
          </p:cNvPr>
          <p:cNvSpPr/>
          <p:nvPr/>
        </p:nvSpPr>
        <p:spPr>
          <a:xfrm>
            <a:off x="403738" y="5010412"/>
            <a:ext cx="5449888" cy="1071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sz="quarter" idx="14"/>
          </p:nvPr>
        </p:nvSpPr>
        <p:spPr>
          <a:xfrm>
            <a:off x="403738" y="1437867"/>
            <a:ext cx="5449888" cy="4762517"/>
          </a:xfrm>
        </p:spPr>
        <p:txBody>
          <a:bodyPr>
            <a:normAutofit fontScale="62500" lnSpcReduction="20000"/>
          </a:bodyPr>
          <a:lstStyle/>
          <a:p>
            <a:pPr marL="0" indent="0">
              <a:buNone/>
            </a:pPr>
            <a:r>
              <a:rPr lang="en-US" sz="4200" dirty="0"/>
              <a:t>A classification model is a type of supervised machine learning algorithm that uses information on a subject to categorize it as a predefined class. There are many different types of classification models. In the case of spam, we have the following application problem:</a:t>
            </a:r>
          </a:p>
          <a:p>
            <a:pPr marL="0" indent="0" algn="ctr">
              <a:buNone/>
            </a:pPr>
            <a:endParaRPr lang="en-US" sz="1300" dirty="0"/>
          </a:p>
          <a:p>
            <a:pPr marL="0" indent="0" algn="ctr">
              <a:buNone/>
            </a:pPr>
            <a:r>
              <a:rPr lang="en-US" sz="3800" dirty="0">
                <a:solidFill>
                  <a:schemeClr val="bg1"/>
                </a:solidFill>
              </a:rPr>
              <a:t>  Given word vectorization information for a given SMS message, is that message most likely spam?</a:t>
            </a:r>
          </a:p>
          <a:p>
            <a:pPr marL="0" indent="0">
              <a:buNone/>
            </a:pPr>
            <a:endParaRPr lang="en-US" dirty="0"/>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p:txBody>
          <a:bodyPr/>
          <a:lstStyle/>
          <a:p>
            <a:pPr>
              <a:spcAft>
                <a:spcPts val="600"/>
              </a:spcAft>
            </a:pPr>
            <a:r>
              <a:rPr lang="en-US" dirty="0"/>
              <a:t>Spam Classification with Word2Vec and Machine Learning Models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8</a:t>
            </a:fld>
            <a:endParaRPr lang="en-US" noProof="0" dirty="0"/>
          </a:p>
        </p:txBody>
      </p:sp>
      <p:sp>
        <p:nvSpPr>
          <p:cNvPr id="2" name="Content Placeholder 18">
            <a:extLst>
              <a:ext uri="{FF2B5EF4-FFF2-40B4-BE49-F238E27FC236}">
                <a16:creationId xmlns:a16="http://schemas.microsoft.com/office/drawing/2014/main" id="{F29017B4-8839-C664-CA26-82BF95B3BDCA}"/>
              </a:ext>
            </a:extLst>
          </p:cNvPr>
          <p:cNvSpPr txBox="1">
            <a:spLocks/>
          </p:cNvSpPr>
          <p:nvPr/>
        </p:nvSpPr>
        <p:spPr>
          <a:xfrm>
            <a:off x="6221833" y="1435004"/>
            <a:ext cx="5449888" cy="5184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CLASSIFICATION MODELS USED</a:t>
            </a:r>
          </a:p>
          <a:p>
            <a:pPr>
              <a:buFont typeface="Wingdings" panose="05000000000000000000" pitchFamily="2" charset="2"/>
              <a:buChar char="q"/>
            </a:pPr>
            <a:r>
              <a:rPr lang="en-US" sz="1600" b="1" dirty="0"/>
              <a:t>Logistic Regression: </a:t>
            </a:r>
            <a:r>
              <a:rPr lang="en-US" sz="1600" dirty="0"/>
              <a:t>statistical model that outputs probability of an event using Maximum Likelihood Estimation</a:t>
            </a:r>
          </a:p>
          <a:p>
            <a:pPr>
              <a:buFont typeface="Wingdings" panose="05000000000000000000" pitchFamily="2" charset="2"/>
              <a:buChar char="q"/>
            </a:pPr>
            <a:r>
              <a:rPr lang="en-US" sz="1600" b="1" dirty="0"/>
              <a:t>Support Vector Machine (SVM): </a:t>
            </a:r>
            <a:r>
              <a:rPr lang="en-US" sz="1600" dirty="0"/>
              <a:t>non-probabilistic model that maps training points to a space and defines a hyperplane to best separate the two classes</a:t>
            </a:r>
          </a:p>
          <a:p>
            <a:pPr>
              <a:buFont typeface="Wingdings" panose="05000000000000000000" pitchFamily="2" charset="2"/>
              <a:buChar char="q"/>
            </a:pPr>
            <a:r>
              <a:rPr lang="en-US" sz="1600" b="1" dirty="0"/>
              <a:t>K-Nearest Neighbors (KNN): </a:t>
            </a:r>
            <a:r>
              <a:rPr lang="en-US" sz="1600" dirty="0"/>
              <a:t>maps training points to a multi-dimensional space, randomly determines classes for each point, then iteratively updates class labels based on classes of neighboring data points</a:t>
            </a:r>
          </a:p>
          <a:p>
            <a:pPr>
              <a:buFont typeface="Wingdings" panose="05000000000000000000" pitchFamily="2" charset="2"/>
              <a:buChar char="q"/>
            </a:pPr>
            <a:r>
              <a:rPr lang="en-US" sz="1600" b="1" dirty="0"/>
              <a:t>Naive Bayes: </a:t>
            </a:r>
            <a:r>
              <a:rPr lang="en-US" sz="1600" dirty="0"/>
              <a:t>probabilistic classifier based on independent assumptions</a:t>
            </a:r>
          </a:p>
          <a:p>
            <a:pPr>
              <a:buFont typeface="Wingdings" panose="05000000000000000000" pitchFamily="2" charset="2"/>
              <a:buChar char="q"/>
            </a:pPr>
            <a:r>
              <a:rPr lang="en-US" sz="1600" b="1" dirty="0"/>
              <a:t>Random Forest: </a:t>
            </a:r>
            <a:r>
              <a:rPr lang="en-US" sz="1600" dirty="0"/>
              <a:t>ensemble learning method that involves creating multiple decision trees, with the class of a label determined by the one selected by the most trees</a:t>
            </a:r>
          </a:p>
          <a:p>
            <a:pPr>
              <a:buFont typeface="Wingdings" panose="05000000000000000000" pitchFamily="2" charset="2"/>
              <a:buChar char="q"/>
            </a:pPr>
            <a:endParaRPr lang="en-US" sz="1600" dirty="0"/>
          </a:p>
          <a:p>
            <a:pPr marL="0" indent="0">
              <a:buFont typeface="Arial" panose="020B0604020202020204" pitchFamily="34" charset="0"/>
              <a:buNone/>
            </a:pPr>
            <a:endParaRPr lang="en-US" dirty="0"/>
          </a:p>
        </p:txBody>
      </p:sp>
      <p:cxnSp>
        <p:nvCxnSpPr>
          <p:cNvPr id="8" name="Straight Connector 7">
            <a:extLst>
              <a:ext uri="{FF2B5EF4-FFF2-40B4-BE49-F238E27FC236}">
                <a16:creationId xmlns:a16="http://schemas.microsoft.com/office/drawing/2014/main" id="{A41A2A03-94AB-6E79-A742-4E1EC25142FC}"/>
              </a:ext>
            </a:extLst>
          </p:cNvPr>
          <p:cNvCxnSpPr/>
          <p:nvPr/>
        </p:nvCxnSpPr>
        <p:spPr>
          <a:xfrm>
            <a:off x="7673789" y="1862883"/>
            <a:ext cx="254597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196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iping in a building in blue tone color">
            <a:extLst>
              <a:ext uri="{FF2B5EF4-FFF2-40B4-BE49-F238E27FC236}">
                <a16:creationId xmlns:a16="http://schemas.microsoft.com/office/drawing/2014/main" id="{FED9D4F3-597F-FBCB-F9E9-BA99D5AC97DF}"/>
              </a:ext>
            </a:extLst>
          </p:cNvPr>
          <p:cNvPicPr>
            <a:picLocks noChangeAspect="1"/>
          </p:cNvPicPr>
          <p:nvPr/>
        </p:nvPicPr>
        <p:blipFill rotWithShape="1">
          <a:blip r:embed="rId3"/>
          <a:srcRect t="5370" b="10361"/>
          <a:stretch/>
        </p:blipFill>
        <p:spPr>
          <a:xfrm>
            <a:off x="20" y="10"/>
            <a:ext cx="12191979" cy="6857990"/>
          </a:xfrm>
          <a:prstGeom prst="rect">
            <a:avLst/>
          </a:prstGeom>
        </p:spPr>
      </p:pic>
      <p:sp>
        <p:nvSpPr>
          <p:cNvPr id="44" name="Rectangle 43">
            <a:extLst>
              <a:ext uri="{FF2B5EF4-FFF2-40B4-BE49-F238E27FC236}">
                <a16:creationId xmlns:a16="http://schemas.microsoft.com/office/drawing/2014/main" id="{2A18CB3E-CAE8-45C4-891B-8FEEF2A3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41963" y="0"/>
            <a:ext cx="8950035" cy="6858000"/>
          </a:xfrm>
          <a:prstGeom prst="rect">
            <a:avLst/>
          </a:prstGeom>
          <a:gradFill>
            <a:gsLst>
              <a:gs pos="77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2489248" y="945923"/>
            <a:ext cx="9507680" cy="3393500"/>
          </a:xfrm>
        </p:spPr>
        <p:txBody>
          <a:bodyPr vert="horz" lIns="91440" tIns="45720" rIns="91440" bIns="45720" rtlCol="0" anchor="b">
            <a:normAutofit/>
          </a:bodyPr>
          <a:lstStyle/>
          <a:p>
            <a:pPr algn="r"/>
            <a:r>
              <a:rPr lang="en-US" sz="6600" spc="-40" dirty="0">
                <a:solidFill>
                  <a:srgbClr val="FFFFFF"/>
                </a:solidFill>
              </a:rPr>
              <a:t>Project</a:t>
            </a:r>
            <a:r>
              <a:rPr lang="en-US" sz="6600" b="1" kern="1200" spc="-40" baseline="0" dirty="0">
                <a:solidFill>
                  <a:srgbClr val="FFFFFF"/>
                </a:solidFill>
                <a:latin typeface="+mj-lt"/>
                <a:ea typeface="+mj-ea"/>
                <a:cs typeface="+mj-cs"/>
              </a:rPr>
              <a:t> Pipeline</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dirty="0"/>
              <a:t>Spam Classification with Word2Vec and Machine Learning Models</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smtClean="0">
                <a:solidFill>
                  <a:srgbClr val="FFFFFF"/>
                </a:solidFill>
              </a:rPr>
              <a:pPr lvl="0">
                <a:spcAft>
                  <a:spcPts val="600"/>
                </a:spcAft>
              </a:pPr>
              <a:t>9</a:t>
            </a:fld>
            <a:endParaRPr lang="en-US" noProof="0">
              <a:solidFill>
                <a:srgbClr val="FFFFFF"/>
              </a:solidFill>
            </a:endParaRPr>
          </a:p>
        </p:txBody>
      </p:sp>
    </p:spTree>
    <p:extLst>
      <p:ext uri="{BB962C8B-B14F-4D97-AF65-F5344CB8AC3E}">
        <p14:creationId xmlns:p14="http://schemas.microsoft.com/office/powerpoint/2010/main" val="737411604"/>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757C30-AE9A-4680-90EB-19D282EC2B7C}">
  <ds:schemaRefs>
    <ds:schemaRef ds:uri="http://purl.org/dc/elements/1.1/"/>
    <ds:schemaRef ds:uri="http://schemas.microsoft.com/office/2006/metadata/properties"/>
    <ds:schemaRef ds:uri="http://schemas.microsoft.com/office/2006/documentManagement/types"/>
    <ds:schemaRef ds:uri="http://purl.org/dc/terms/"/>
    <ds:schemaRef ds:uri="16c05727-aa75-4e4a-9b5f-8a80a1165891"/>
    <ds:schemaRef ds:uri="http://www.w3.org/XML/1998/namespace"/>
    <ds:schemaRef ds:uri="http://schemas.microsoft.com/office/infopath/2007/PartnerControls"/>
    <ds:schemaRef ds:uri="http://purl.org/dc/dcmitype/"/>
    <ds:schemaRef ds:uri="http://schemas.openxmlformats.org/package/2006/metadata/core-properties"/>
    <ds:schemaRef ds:uri="230e9df3-be65-4c73-a93b-d1236ebd677e"/>
    <ds:schemaRef ds:uri="71af3243-3dd4-4a8d-8c0d-dd76da1f02a5"/>
    <ds:schemaRef ds:uri="http://schemas.microsoft.com/sharepoint/v3"/>
  </ds:schemaRefs>
</ds:datastoreItem>
</file>

<file path=customXml/itemProps2.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CCB28C-7D26-4A36-9CFC-D739C28F3D1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Color block design</Template>
  <TotalTime>612</TotalTime>
  <Words>1563</Words>
  <Application>Microsoft Office PowerPoint</Application>
  <PresentationFormat>Widescreen</PresentationFormat>
  <Paragraphs>201</Paragraphs>
  <Slides>17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Avenir Next LT Pro</vt:lpstr>
      <vt:lpstr>Calibri</vt:lpstr>
      <vt:lpstr>Century</vt:lpstr>
      <vt:lpstr>Wingdings</vt:lpstr>
      <vt:lpstr>ColorBlockVTI</vt:lpstr>
      <vt:lpstr>Spam Classification  with Word2Vec and Machine Learning Models</vt:lpstr>
      <vt:lpstr>Contents</vt:lpstr>
      <vt:lpstr>Introduction: The Spam Problem</vt:lpstr>
      <vt:lpstr>Word Vectorization</vt:lpstr>
      <vt:lpstr>What is Word Vectorization?</vt:lpstr>
      <vt:lpstr>Word2Vec Explained</vt:lpstr>
      <vt:lpstr>Classification Modeling</vt:lpstr>
      <vt:lpstr>Classification Models</vt:lpstr>
      <vt:lpstr>Project Pipeline</vt:lpstr>
      <vt:lpstr>Project Pipeline</vt:lpstr>
      <vt:lpstr>Results and Comparisons</vt:lpstr>
      <vt:lpstr>ROC Curves</vt:lpstr>
      <vt:lpstr>Precision, Recall, F1, Accuracy</vt:lpstr>
      <vt:lpstr>Where Can We Improve?</vt:lpstr>
      <vt:lpstr>Summary</vt:lpstr>
      <vt:lpstr>Thank you!</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Classification  with Word2Vec and Machine Learning Models</dc:title>
  <dc:creator>Stephen Ellingson</dc:creator>
  <cp:lastModifiedBy>Stephen Ellingson</cp:lastModifiedBy>
  <cp:revision>8</cp:revision>
  <dcterms:created xsi:type="dcterms:W3CDTF">2023-01-09T21:10:37Z</dcterms:created>
  <dcterms:modified xsi:type="dcterms:W3CDTF">2023-01-10T22:19:30Z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